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71" r:id="rId7"/>
    <p:sldId id="282" r:id="rId8"/>
    <p:sldId id="272" r:id="rId9"/>
    <p:sldId id="273" r:id="rId10"/>
    <p:sldId id="274" r:id="rId11"/>
    <p:sldId id="281" r:id="rId12"/>
    <p:sldId id="276" r:id="rId13"/>
    <p:sldId id="277" r:id="rId14"/>
    <p:sldId id="278" r:id="rId15"/>
    <p:sldId id="279" r:id="rId16"/>
    <p:sldId id="280" r:id="rId17"/>
    <p:sldId id="260" r:id="rId18"/>
    <p:sldId id="270" r:id="rId19"/>
    <p:sldId id="261" r:id="rId20"/>
    <p:sldId id="262" r:id="rId21"/>
    <p:sldId id="263" r:id="rId22"/>
    <p:sldId id="264" r:id="rId23"/>
    <p:sldId id="266" r:id="rId24"/>
    <p:sldId id="267" r:id="rId25"/>
    <p:sldId id="268" r:id="rId26"/>
    <p:sldId id="269" r:id="rId27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82" d="100"/>
          <a:sy n="82" d="100"/>
        </p:scale>
        <p:origin x="89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CE6C33-FEC3-DB9E-5CFE-5431C6246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B30890B-DA38-CA07-C7E8-47E6DA795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C14F37-1E06-EB80-8E66-A915DA900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35D7-0A2A-4E03-9A61-4C38D6C24324}" type="datetimeFigureOut">
              <a:rPr lang="es-PE" smtClean="0"/>
              <a:t>12/04/2024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932650-BC5F-2B0B-E0F8-D2CF3A1C2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FF6539-1B2C-F879-0508-84CE31E5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3922-553E-4A05-A3EB-EA54F5AEB70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46905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A511F0-CF44-071C-DA44-59DB70D8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D01C25E-0078-334C-521D-5E91F8A5D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6FC02A-DEA1-07BF-F607-BF60B607F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35D7-0A2A-4E03-9A61-4C38D6C24324}" type="datetimeFigureOut">
              <a:rPr lang="es-PE" smtClean="0"/>
              <a:t>12/04/2024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FC5DA4-00BC-10BB-4A4B-D8D6D47F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4D43B5-0A0B-1A35-1728-7B759995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3922-553E-4A05-A3EB-EA54F5AEB70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80540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6024547-9E8E-5BB9-0C2C-2610A80637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2E44672-E652-6E8D-8699-B77472B1B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004E37-736B-3010-F80F-85942EAC7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35D7-0A2A-4E03-9A61-4C38D6C24324}" type="datetimeFigureOut">
              <a:rPr lang="es-PE" smtClean="0"/>
              <a:t>12/04/2024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7C478C-9933-590F-55E3-4B1924337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01B1F6-5BF7-F568-C0B7-CFF12DC9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3922-553E-4A05-A3EB-EA54F5AEB70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27281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D6A54F-4128-B9C3-7CF6-F47306972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D20EF9-F8F9-8387-9AD8-C9C54D09A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A8A447-097B-1220-2A09-303E85E94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35D7-0A2A-4E03-9A61-4C38D6C24324}" type="datetimeFigureOut">
              <a:rPr lang="es-PE" smtClean="0"/>
              <a:t>12/04/2024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3CB959-616A-3BF9-1553-0A35F20FD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9E588E-C1FA-EBEA-9EB7-D74B61367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3922-553E-4A05-A3EB-EA54F5AEB70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9254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D9A1-DFA3-C974-A2B8-2C2212A98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D0BB05-8596-45F9-F3B1-789D77DB6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76822A-C4FF-4C9E-F319-46358309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35D7-0A2A-4E03-9A61-4C38D6C24324}" type="datetimeFigureOut">
              <a:rPr lang="es-PE" smtClean="0"/>
              <a:t>12/04/2024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C27AC9-278D-3BB7-977C-3B29E5231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BCB74A-1DE7-FF90-A921-AC2DD408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3922-553E-4A05-A3EB-EA54F5AEB70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57949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7BE35-D8FD-4D74-AFD3-DF57FE2D4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C39E41-AFA7-D7A5-15C9-5D257AC11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FBD913-0F04-6963-5234-5E650EBCF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255D54-BA71-939A-566C-08FAF99AD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35D7-0A2A-4E03-9A61-4C38D6C24324}" type="datetimeFigureOut">
              <a:rPr lang="es-PE" smtClean="0"/>
              <a:t>12/04/2024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FC526C-5691-441F-1D92-7CEAD811C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46F0F7-56F6-34CE-E551-244BC9D94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3922-553E-4A05-A3EB-EA54F5AEB70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74924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DCCCE4-2443-2C2B-B663-EC633B6E7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FA8C9E-5EAD-C56C-F3B4-B1474A348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DAA69F2-E58B-BAEB-AA57-A7A3B882F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C36B05F-B767-0659-B844-E5B33EF8E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E8CAC29-1F4A-D044-AA82-BA7D93BE3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1D0D58A-9E8E-C130-B192-44A7D2563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35D7-0A2A-4E03-9A61-4C38D6C24324}" type="datetimeFigureOut">
              <a:rPr lang="es-PE" smtClean="0"/>
              <a:t>12/04/2024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AF797E-AC35-8606-E5DA-FB39FC357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81C9DCC-0689-0E5E-85D9-B704D2E97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3922-553E-4A05-A3EB-EA54F5AEB70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2510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5F613A-DBCB-8868-E06E-E8764DDB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10D3740-2F5D-B2D1-1A10-15FB66B1B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35D7-0A2A-4E03-9A61-4C38D6C24324}" type="datetimeFigureOut">
              <a:rPr lang="es-PE" smtClean="0"/>
              <a:t>12/04/2024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559F8F5-DBD1-EB2E-AC74-FB5ADB703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E241EC0-B7C6-E7D3-97B8-23ABBA6B1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3922-553E-4A05-A3EB-EA54F5AEB70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24300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32053EE-ABE4-AF39-394E-2ECAEFD27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35D7-0A2A-4E03-9A61-4C38D6C24324}" type="datetimeFigureOut">
              <a:rPr lang="es-PE" smtClean="0"/>
              <a:t>12/04/2024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DE7F323-D8F2-DA7A-D506-3AB292CF6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0BD8CA9-8792-BF58-D9E7-D2DC6343D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3922-553E-4A05-A3EB-EA54F5AEB70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55599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FABFB-38EB-836D-BDE7-B8B951610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CE5019-0221-2F23-1054-C9165C3B9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955CD7D-D9F8-E0B1-6916-AF733CF63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1A5DBD3-6D9B-4D2A-C321-73E7B0482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35D7-0A2A-4E03-9A61-4C38D6C24324}" type="datetimeFigureOut">
              <a:rPr lang="es-PE" smtClean="0"/>
              <a:t>12/04/2024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7E7ABE2-8B2F-B2DD-E3AE-171F1407E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4C48FDD-F8FA-146E-42B0-D287187D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3922-553E-4A05-A3EB-EA54F5AEB70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39393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8001A0-57E4-4DE0-B4EA-1E4778F3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B7CEFE9-5EE6-509F-1ED3-D2F5ED1E9F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56680F-C176-1DDC-5F73-B8BC8B97A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1738A6-DEF4-9675-FD40-B9ECABB95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35D7-0A2A-4E03-9A61-4C38D6C24324}" type="datetimeFigureOut">
              <a:rPr lang="es-PE" smtClean="0"/>
              <a:t>12/04/2024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2E49596-A2FF-5567-2F17-4AAB78176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B1712B1-25CC-D9CC-1692-5FE17E596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3922-553E-4A05-A3EB-EA54F5AEB70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21901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00126AA-9102-5EDA-A073-95F940FCF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B0660F-D1B7-2EAA-BED0-EC0AEF412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79EDB0-C95C-D252-D800-2E7B490C06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535D7-0A2A-4E03-9A61-4C38D6C24324}" type="datetimeFigureOut">
              <a:rPr lang="es-PE" smtClean="0"/>
              <a:t>12/04/2024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F367A1-67B9-38EE-8887-F865D4AD48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30562A-9A7E-7EDD-B771-D1213710C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53922-553E-4A05-A3EB-EA54F5AEB70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2669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moralesca82/service-configuration_backend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moralesca82/service-configuration_backend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moralesca82/service-configuration_backend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moralesca82/service-configuration_backend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moralesca82/service-configuration_backend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hub.docker.com/search?q=mmoralesca8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DA8B82E-64B6-BFE3-90FF-69B979322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7631723" cy="3362637"/>
          </a:xfrm>
          <a:prstGeom prst="rect">
            <a:avLst/>
          </a:prstGeom>
        </p:spPr>
      </p:pic>
      <p:pic>
        <p:nvPicPr>
          <p:cNvPr id="1030" name="Picture 6" descr="CodiGo - Tecsup">
            <a:extLst>
              <a:ext uri="{FF2B5EF4-FFF2-40B4-BE49-F238E27FC236}">
                <a16:creationId xmlns:a16="http://schemas.microsoft.com/office/drawing/2014/main" id="{8539781B-9127-1D19-72D4-33C11C837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933" y="0"/>
            <a:ext cx="3362636" cy="336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ADD301E-CCD8-5CFE-98F0-0972603D9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57" y="3717925"/>
            <a:ext cx="8492867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85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odiGo - Tecsup">
            <a:extLst>
              <a:ext uri="{FF2B5EF4-FFF2-40B4-BE49-F238E27FC236}">
                <a16:creationId xmlns:a16="http://schemas.microsoft.com/office/drawing/2014/main" id="{8539781B-9127-1D19-72D4-33C11C837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7" b="29229"/>
          <a:stretch/>
        </p:blipFill>
        <p:spPr bwMode="auto">
          <a:xfrm>
            <a:off x="8571456" y="0"/>
            <a:ext cx="3362636" cy="12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ADD301E-CCD8-5CFE-98F0-0972603D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70277" cy="151227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9060467-14EE-7C44-93E7-67EEDD023D79}"/>
              </a:ext>
            </a:extLst>
          </p:cNvPr>
          <p:cNvSpPr txBox="1"/>
          <p:nvPr/>
        </p:nvSpPr>
        <p:spPr>
          <a:xfrm>
            <a:off x="304800" y="1831924"/>
            <a:ext cx="570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u="sng" dirty="0"/>
              <a:t>Arquitectura Cloud:</a:t>
            </a:r>
            <a:r>
              <a:rPr lang="es-MX" dirty="0"/>
              <a:t> Registros en KVS</a:t>
            </a:r>
            <a:endParaRPr lang="es-MX" b="1" u="sng" dirty="0"/>
          </a:p>
        </p:txBody>
      </p:sp>
      <p:pic>
        <p:nvPicPr>
          <p:cNvPr id="1026" name="Picture 2" descr="Conozca Microsoft Azure - Leef">
            <a:extLst>
              <a:ext uri="{FF2B5EF4-FFF2-40B4-BE49-F238E27FC236}">
                <a16:creationId xmlns:a16="http://schemas.microsoft.com/office/drawing/2014/main" id="{118E6FAD-0FE8-CF41-8900-21BE8EB89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511" y="1559357"/>
            <a:ext cx="1374198" cy="91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0D60205-8539-39C3-2E37-3E51C82EA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02" y="2564649"/>
            <a:ext cx="10888595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68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odiGo - Tecsup">
            <a:extLst>
              <a:ext uri="{FF2B5EF4-FFF2-40B4-BE49-F238E27FC236}">
                <a16:creationId xmlns:a16="http://schemas.microsoft.com/office/drawing/2014/main" id="{8539781B-9127-1D19-72D4-33C11C837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7" b="29229"/>
          <a:stretch/>
        </p:blipFill>
        <p:spPr bwMode="auto">
          <a:xfrm>
            <a:off x="8571456" y="0"/>
            <a:ext cx="3362636" cy="12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ADD301E-CCD8-5CFE-98F0-0972603D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70277" cy="151227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9060467-14EE-7C44-93E7-67EEDD023D79}"/>
              </a:ext>
            </a:extLst>
          </p:cNvPr>
          <p:cNvSpPr txBox="1"/>
          <p:nvPr/>
        </p:nvSpPr>
        <p:spPr>
          <a:xfrm>
            <a:off x="304800" y="1831924"/>
            <a:ext cx="570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u="sng" dirty="0"/>
              <a:t>Arquitectura Cloud:</a:t>
            </a:r>
            <a:r>
              <a:rPr lang="es-MX" dirty="0"/>
              <a:t> Registros en KVS</a:t>
            </a:r>
            <a:endParaRPr lang="es-MX" b="1" u="sng" dirty="0"/>
          </a:p>
        </p:txBody>
      </p:sp>
      <p:pic>
        <p:nvPicPr>
          <p:cNvPr id="1026" name="Picture 2" descr="Conozca Microsoft Azure - Leef">
            <a:extLst>
              <a:ext uri="{FF2B5EF4-FFF2-40B4-BE49-F238E27FC236}">
                <a16:creationId xmlns:a16="http://schemas.microsoft.com/office/drawing/2014/main" id="{118E6FAD-0FE8-CF41-8900-21BE8EB89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511" y="1559357"/>
            <a:ext cx="1374198" cy="91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4B94E36-FB63-661E-C7AC-0146B3955E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94"/>
          <a:stretch/>
        </p:blipFill>
        <p:spPr>
          <a:xfrm>
            <a:off x="906043" y="2746390"/>
            <a:ext cx="10491133" cy="2722709"/>
          </a:xfrm>
          <a:prstGeom prst="rect">
            <a:avLst/>
          </a:prstGeom>
        </p:spPr>
      </p:pic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4E9774BB-F781-12EA-F6B1-B24C8ED8CC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214748"/>
              </p:ext>
            </p:extLst>
          </p:nvPr>
        </p:nvGraphicFramePr>
        <p:xfrm>
          <a:off x="10065205" y="5467040"/>
          <a:ext cx="1397936" cy="1179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showAsIcon="1" r:id="rId6" imgW="914400" imgH="771525" progId="Package">
                  <p:embed/>
                </p:oleObj>
              </mc:Choice>
              <mc:Fallback>
                <p:oleObj name="Objeto empaquetador del shell" showAsIcon="1" r:id="rId6" imgW="914400" imgH="77152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65205" y="5467040"/>
                        <a:ext cx="1397936" cy="11795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4AF9D6FE-3DEC-EEFF-07C3-B32E65316A94}"/>
              </a:ext>
            </a:extLst>
          </p:cNvPr>
          <p:cNvSpPr/>
          <p:nvPr/>
        </p:nvSpPr>
        <p:spPr>
          <a:xfrm>
            <a:off x="7127632" y="5516179"/>
            <a:ext cx="2937574" cy="8048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More </a:t>
            </a:r>
            <a:r>
              <a:rPr lang="es-MX" dirty="0" err="1"/>
              <a:t>details</a:t>
            </a:r>
            <a:r>
              <a:rPr lang="es-MX" dirty="0"/>
              <a:t>, open </a:t>
            </a:r>
            <a:r>
              <a:rPr lang="es-MX" dirty="0" err="1"/>
              <a:t>here</a:t>
            </a:r>
            <a:r>
              <a:rPr lang="es-MX" dirty="0"/>
              <a:t>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395037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odiGo - Tecsup">
            <a:extLst>
              <a:ext uri="{FF2B5EF4-FFF2-40B4-BE49-F238E27FC236}">
                <a16:creationId xmlns:a16="http://schemas.microsoft.com/office/drawing/2014/main" id="{8539781B-9127-1D19-72D4-33C11C837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7" b="29229"/>
          <a:stretch/>
        </p:blipFill>
        <p:spPr bwMode="auto">
          <a:xfrm>
            <a:off x="8571456" y="0"/>
            <a:ext cx="3362636" cy="12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ADD301E-CCD8-5CFE-98F0-0972603D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70277" cy="151227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9060467-14EE-7C44-93E7-67EEDD023D79}"/>
              </a:ext>
            </a:extLst>
          </p:cNvPr>
          <p:cNvSpPr txBox="1"/>
          <p:nvPr/>
        </p:nvSpPr>
        <p:spPr>
          <a:xfrm>
            <a:off x="304800" y="1831924"/>
            <a:ext cx="570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u="sng" dirty="0" err="1"/>
              <a:t>Configuration</a:t>
            </a:r>
            <a:r>
              <a:rPr lang="es-MX" b="1" u="sng" dirty="0"/>
              <a:t> Server:</a:t>
            </a:r>
            <a:r>
              <a:rPr lang="es-MX" dirty="0"/>
              <a:t> Registros en GitHub</a:t>
            </a:r>
            <a:endParaRPr lang="es-MX" b="1" u="sng" dirty="0"/>
          </a:p>
        </p:txBody>
      </p:sp>
      <p:pic>
        <p:nvPicPr>
          <p:cNvPr id="2050" name="Picture 2" descr="GitHub">
            <a:extLst>
              <a:ext uri="{FF2B5EF4-FFF2-40B4-BE49-F238E27FC236}">
                <a16:creationId xmlns:a16="http://schemas.microsoft.com/office/drawing/2014/main" id="{8D45BDCE-5A07-BA1A-8C90-AAE32BE1D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532284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912470F-4912-0F6F-BE98-22DEAEEAF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935" y="2673113"/>
            <a:ext cx="9707330" cy="339137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7F4774C-9EF1-95F2-CE47-9EF3F51A36B5}"/>
              </a:ext>
            </a:extLst>
          </p:cNvPr>
          <p:cNvSpPr txBox="1"/>
          <p:nvPr/>
        </p:nvSpPr>
        <p:spPr>
          <a:xfrm>
            <a:off x="5797061" y="1868463"/>
            <a:ext cx="51464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400" dirty="0">
                <a:hlinkClick r:id="rId6"/>
              </a:rPr>
              <a:t>https://github.com/mmoralesca82/service-configuration_backend</a:t>
            </a:r>
            <a:endParaRPr lang="es-PE" sz="1400" dirty="0"/>
          </a:p>
        </p:txBody>
      </p:sp>
    </p:spTree>
    <p:extLst>
      <p:ext uri="{BB962C8B-B14F-4D97-AF65-F5344CB8AC3E}">
        <p14:creationId xmlns:p14="http://schemas.microsoft.com/office/powerpoint/2010/main" val="4053105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odiGo - Tecsup">
            <a:extLst>
              <a:ext uri="{FF2B5EF4-FFF2-40B4-BE49-F238E27FC236}">
                <a16:creationId xmlns:a16="http://schemas.microsoft.com/office/drawing/2014/main" id="{8539781B-9127-1D19-72D4-33C11C837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7" b="29229"/>
          <a:stretch/>
        </p:blipFill>
        <p:spPr bwMode="auto">
          <a:xfrm>
            <a:off x="8571456" y="0"/>
            <a:ext cx="3362636" cy="12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ADD301E-CCD8-5CFE-98F0-0972603D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70277" cy="151227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9060467-14EE-7C44-93E7-67EEDD023D79}"/>
              </a:ext>
            </a:extLst>
          </p:cNvPr>
          <p:cNvSpPr txBox="1"/>
          <p:nvPr/>
        </p:nvSpPr>
        <p:spPr>
          <a:xfrm>
            <a:off x="304800" y="1831924"/>
            <a:ext cx="570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u="sng" dirty="0" err="1"/>
              <a:t>Configuration</a:t>
            </a:r>
            <a:r>
              <a:rPr lang="es-MX" b="1" u="sng" dirty="0"/>
              <a:t> Server:</a:t>
            </a:r>
            <a:r>
              <a:rPr lang="es-MX" dirty="0"/>
              <a:t> Registros en GitHub</a:t>
            </a:r>
            <a:endParaRPr lang="es-MX" b="1" u="sng" dirty="0"/>
          </a:p>
        </p:txBody>
      </p:sp>
      <p:pic>
        <p:nvPicPr>
          <p:cNvPr id="2050" name="Picture 2" descr="GitHub">
            <a:extLst>
              <a:ext uri="{FF2B5EF4-FFF2-40B4-BE49-F238E27FC236}">
                <a16:creationId xmlns:a16="http://schemas.microsoft.com/office/drawing/2014/main" id="{8D45BDCE-5A07-BA1A-8C90-AAE32BE1D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532284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8540AA2-C5B0-57B0-50A9-CEBD49E7E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725" y="2802056"/>
            <a:ext cx="9316750" cy="356284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E7441FE-7D4F-6633-F123-7F0FBDF30004}"/>
              </a:ext>
            </a:extLst>
          </p:cNvPr>
          <p:cNvSpPr txBox="1"/>
          <p:nvPr/>
        </p:nvSpPr>
        <p:spPr>
          <a:xfrm>
            <a:off x="5797061" y="1868463"/>
            <a:ext cx="51464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400" dirty="0">
                <a:hlinkClick r:id="rId6"/>
              </a:rPr>
              <a:t>https://github.com/mmoralesca82/service-configuration_backend</a:t>
            </a:r>
            <a:endParaRPr lang="es-PE" sz="1400" dirty="0"/>
          </a:p>
        </p:txBody>
      </p:sp>
    </p:spTree>
    <p:extLst>
      <p:ext uri="{BB962C8B-B14F-4D97-AF65-F5344CB8AC3E}">
        <p14:creationId xmlns:p14="http://schemas.microsoft.com/office/powerpoint/2010/main" val="938933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odiGo - Tecsup">
            <a:extLst>
              <a:ext uri="{FF2B5EF4-FFF2-40B4-BE49-F238E27FC236}">
                <a16:creationId xmlns:a16="http://schemas.microsoft.com/office/drawing/2014/main" id="{8539781B-9127-1D19-72D4-33C11C837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7" b="29229"/>
          <a:stretch/>
        </p:blipFill>
        <p:spPr bwMode="auto">
          <a:xfrm>
            <a:off x="8571456" y="0"/>
            <a:ext cx="3362636" cy="12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ADD301E-CCD8-5CFE-98F0-0972603D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70277" cy="151227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9060467-14EE-7C44-93E7-67EEDD023D79}"/>
              </a:ext>
            </a:extLst>
          </p:cNvPr>
          <p:cNvSpPr txBox="1"/>
          <p:nvPr/>
        </p:nvSpPr>
        <p:spPr>
          <a:xfrm>
            <a:off x="304800" y="1831924"/>
            <a:ext cx="570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u="sng" dirty="0" err="1"/>
              <a:t>Configuration</a:t>
            </a:r>
            <a:r>
              <a:rPr lang="es-MX" b="1" u="sng" dirty="0"/>
              <a:t> Server:</a:t>
            </a:r>
            <a:r>
              <a:rPr lang="es-MX" dirty="0"/>
              <a:t> Registros en GitHub</a:t>
            </a:r>
            <a:endParaRPr lang="es-MX" b="1" u="sng" dirty="0"/>
          </a:p>
        </p:txBody>
      </p:sp>
      <p:pic>
        <p:nvPicPr>
          <p:cNvPr id="2050" name="Picture 2" descr="GitHub">
            <a:extLst>
              <a:ext uri="{FF2B5EF4-FFF2-40B4-BE49-F238E27FC236}">
                <a16:creationId xmlns:a16="http://schemas.microsoft.com/office/drawing/2014/main" id="{8D45BDCE-5A07-BA1A-8C90-AAE32BE1D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532284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BDEF678-D7AA-3B55-4FB4-C4A09B3D4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646" y="3014490"/>
            <a:ext cx="9192908" cy="352474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F0492C6-010F-84D1-92AE-2D2A9DDB3BA6}"/>
              </a:ext>
            </a:extLst>
          </p:cNvPr>
          <p:cNvSpPr txBox="1"/>
          <p:nvPr/>
        </p:nvSpPr>
        <p:spPr>
          <a:xfrm>
            <a:off x="5797061" y="1868463"/>
            <a:ext cx="51464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400" dirty="0">
                <a:hlinkClick r:id="rId6"/>
              </a:rPr>
              <a:t>https://github.com/mmoralesca82/service-configuration_backend</a:t>
            </a:r>
            <a:endParaRPr lang="es-PE" sz="1400" dirty="0"/>
          </a:p>
        </p:txBody>
      </p:sp>
    </p:spTree>
    <p:extLst>
      <p:ext uri="{BB962C8B-B14F-4D97-AF65-F5344CB8AC3E}">
        <p14:creationId xmlns:p14="http://schemas.microsoft.com/office/powerpoint/2010/main" val="825692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odiGo - Tecsup">
            <a:extLst>
              <a:ext uri="{FF2B5EF4-FFF2-40B4-BE49-F238E27FC236}">
                <a16:creationId xmlns:a16="http://schemas.microsoft.com/office/drawing/2014/main" id="{8539781B-9127-1D19-72D4-33C11C837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7" b="29229"/>
          <a:stretch/>
        </p:blipFill>
        <p:spPr bwMode="auto">
          <a:xfrm>
            <a:off x="8571456" y="0"/>
            <a:ext cx="3362636" cy="12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ADD301E-CCD8-5CFE-98F0-0972603D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70277" cy="151227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9060467-14EE-7C44-93E7-67EEDD023D79}"/>
              </a:ext>
            </a:extLst>
          </p:cNvPr>
          <p:cNvSpPr txBox="1"/>
          <p:nvPr/>
        </p:nvSpPr>
        <p:spPr>
          <a:xfrm>
            <a:off x="304800" y="1831924"/>
            <a:ext cx="570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u="sng" dirty="0" err="1"/>
              <a:t>Configuration</a:t>
            </a:r>
            <a:r>
              <a:rPr lang="es-MX" b="1" u="sng" dirty="0"/>
              <a:t> Server:</a:t>
            </a:r>
            <a:r>
              <a:rPr lang="es-MX" dirty="0"/>
              <a:t> Registros en GitHub</a:t>
            </a:r>
            <a:endParaRPr lang="es-MX" b="1" u="sng" dirty="0"/>
          </a:p>
        </p:txBody>
      </p:sp>
      <p:pic>
        <p:nvPicPr>
          <p:cNvPr id="2050" name="Picture 2" descr="GitHub">
            <a:extLst>
              <a:ext uri="{FF2B5EF4-FFF2-40B4-BE49-F238E27FC236}">
                <a16:creationId xmlns:a16="http://schemas.microsoft.com/office/drawing/2014/main" id="{8D45BDCE-5A07-BA1A-8C90-AAE32BE1D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532284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6A24E01-3CE8-E417-8AA0-B50C105D4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215" y="2938442"/>
            <a:ext cx="9688277" cy="348663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952C68F-D566-DD46-034B-145A8F1671E0}"/>
              </a:ext>
            </a:extLst>
          </p:cNvPr>
          <p:cNvSpPr txBox="1"/>
          <p:nvPr/>
        </p:nvSpPr>
        <p:spPr>
          <a:xfrm>
            <a:off x="5797061" y="1868463"/>
            <a:ext cx="51464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400" dirty="0">
                <a:hlinkClick r:id="rId6"/>
              </a:rPr>
              <a:t>https://github.com/mmoralesca82/service-configuration_backend</a:t>
            </a:r>
            <a:endParaRPr lang="es-PE" sz="1400" dirty="0"/>
          </a:p>
        </p:txBody>
      </p:sp>
    </p:spTree>
    <p:extLst>
      <p:ext uri="{BB962C8B-B14F-4D97-AF65-F5344CB8AC3E}">
        <p14:creationId xmlns:p14="http://schemas.microsoft.com/office/powerpoint/2010/main" val="4233136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odiGo - Tecsup">
            <a:extLst>
              <a:ext uri="{FF2B5EF4-FFF2-40B4-BE49-F238E27FC236}">
                <a16:creationId xmlns:a16="http://schemas.microsoft.com/office/drawing/2014/main" id="{8539781B-9127-1D19-72D4-33C11C837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7" b="29229"/>
          <a:stretch/>
        </p:blipFill>
        <p:spPr bwMode="auto">
          <a:xfrm>
            <a:off x="8571456" y="0"/>
            <a:ext cx="3362636" cy="12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ADD301E-CCD8-5CFE-98F0-0972603D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70277" cy="151227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9060467-14EE-7C44-93E7-67EEDD023D79}"/>
              </a:ext>
            </a:extLst>
          </p:cNvPr>
          <p:cNvSpPr txBox="1"/>
          <p:nvPr/>
        </p:nvSpPr>
        <p:spPr>
          <a:xfrm>
            <a:off x="304800" y="1831924"/>
            <a:ext cx="570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u="sng" dirty="0" err="1"/>
              <a:t>Configuration</a:t>
            </a:r>
            <a:r>
              <a:rPr lang="es-MX" b="1" u="sng" dirty="0"/>
              <a:t> Server:</a:t>
            </a:r>
            <a:r>
              <a:rPr lang="es-MX" dirty="0"/>
              <a:t> Registros en GitHub</a:t>
            </a:r>
            <a:endParaRPr lang="es-MX" b="1" u="sng" dirty="0"/>
          </a:p>
        </p:txBody>
      </p:sp>
      <p:pic>
        <p:nvPicPr>
          <p:cNvPr id="2050" name="Picture 2" descr="GitHub">
            <a:extLst>
              <a:ext uri="{FF2B5EF4-FFF2-40B4-BE49-F238E27FC236}">
                <a16:creationId xmlns:a16="http://schemas.microsoft.com/office/drawing/2014/main" id="{8D45BDCE-5A07-BA1A-8C90-AAE32BE1D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532284"/>
            <a:ext cx="971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6A24E01-3CE8-E417-8AA0-B50C105D4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861" y="3014490"/>
            <a:ext cx="9688277" cy="348663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3DAD393-B4C1-E986-D88A-2E6AB6A12498}"/>
              </a:ext>
            </a:extLst>
          </p:cNvPr>
          <p:cNvSpPr txBox="1"/>
          <p:nvPr/>
        </p:nvSpPr>
        <p:spPr>
          <a:xfrm>
            <a:off x="5797061" y="1868463"/>
            <a:ext cx="51464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400" dirty="0">
                <a:hlinkClick r:id="rId6"/>
              </a:rPr>
              <a:t>https://github.com/mmoralesca82/service-configuration_backend</a:t>
            </a:r>
            <a:endParaRPr lang="es-PE" sz="1400" dirty="0"/>
          </a:p>
        </p:txBody>
      </p:sp>
    </p:spTree>
    <p:extLst>
      <p:ext uri="{BB962C8B-B14F-4D97-AF65-F5344CB8AC3E}">
        <p14:creationId xmlns:p14="http://schemas.microsoft.com/office/powerpoint/2010/main" val="2523995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58A9357-7F8E-B80B-F19E-727B48746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48" y="2825085"/>
            <a:ext cx="6068934" cy="3207605"/>
          </a:xfrm>
          <a:prstGeom prst="rect">
            <a:avLst/>
          </a:prstGeom>
        </p:spPr>
      </p:pic>
      <p:pic>
        <p:nvPicPr>
          <p:cNvPr id="1030" name="Picture 6" descr="CodiGo - Tecsup">
            <a:extLst>
              <a:ext uri="{FF2B5EF4-FFF2-40B4-BE49-F238E27FC236}">
                <a16:creationId xmlns:a16="http://schemas.microsoft.com/office/drawing/2014/main" id="{8539781B-9127-1D19-72D4-33C11C837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7" b="29229"/>
          <a:stretch/>
        </p:blipFill>
        <p:spPr bwMode="auto">
          <a:xfrm>
            <a:off x="8571456" y="0"/>
            <a:ext cx="3362636" cy="12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ADD301E-CCD8-5CFE-98F0-0972603D9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370277" cy="151227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B7D7454-FA66-F126-F38C-49A115EB6C84}"/>
              </a:ext>
            </a:extLst>
          </p:cNvPr>
          <p:cNvSpPr txBox="1"/>
          <p:nvPr/>
        </p:nvSpPr>
        <p:spPr>
          <a:xfrm>
            <a:off x="304800" y="1913985"/>
            <a:ext cx="533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Diagramas E-R </a:t>
            </a:r>
            <a:r>
              <a:rPr lang="es-MX" dirty="0" err="1"/>
              <a:t>DBs</a:t>
            </a:r>
            <a:r>
              <a:rPr lang="es-MX" dirty="0"/>
              <a:t>:</a:t>
            </a:r>
          </a:p>
          <a:p>
            <a:endParaRPr lang="es-MX" sz="14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90D4490-F0B0-0675-F2DF-E0144DF09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623" y="2819213"/>
            <a:ext cx="4299252" cy="3797673"/>
          </a:xfrm>
          <a:prstGeom prst="rect">
            <a:avLst/>
          </a:prstGeom>
        </p:spPr>
      </p:pic>
      <p:graphicFrame>
        <p:nvGraphicFramePr>
          <p:cNvPr id="12" name="Objeto 11">
            <a:extLst>
              <a:ext uri="{FF2B5EF4-FFF2-40B4-BE49-F238E27FC236}">
                <a16:creationId xmlns:a16="http://schemas.microsoft.com/office/drawing/2014/main" id="{6F3274C2-9CE3-CDEF-CFED-F056FECE84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500385"/>
              </p:ext>
            </p:extLst>
          </p:nvPr>
        </p:nvGraphicFramePr>
        <p:xfrm>
          <a:off x="10414433" y="1512277"/>
          <a:ext cx="1472767" cy="1242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6" imgW="914400" imgH="771525" progId="Acrobat.Document.DC">
                  <p:embed/>
                </p:oleObj>
              </mc:Choice>
              <mc:Fallback>
                <p:oleObj name="Acrobat Document" showAsIcon="1" r:id="rId6" imgW="914400" imgH="771525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414433" y="1512277"/>
                        <a:ext cx="1472767" cy="12426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uadroTexto 12">
            <a:extLst>
              <a:ext uri="{FF2B5EF4-FFF2-40B4-BE49-F238E27FC236}">
                <a16:creationId xmlns:a16="http://schemas.microsoft.com/office/drawing/2014/main" id="{6605302B-08F1-F66B-2B70-403C7468CADE}"/>
              </a:ext>
            </a:extLst>
          </p:cNvPr>
          <p:cNvSpPr txBox="1"/>
          <p:nvPr/>
        </p:nvSpPr>
        <p:spPr>
          <a:xfrm>
            <a:off x="756138" y="2559597"/>
            <a:ext cx="221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HospUser</a:t>
            </a:r>
            <a:r>
              <a:rPr lang="es-MX" sz="1400" dirty="0"/>
              <a:t> DB</a:t>
            </a:r>
            <a:endParaRPr lang="es-PE" sz="14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CF5311A-0018-3D65-3923-55316EF4F616}"/>
              </a:ext>
            </a:extLst>
          </p:cNvPr>
          <p:cNvSpPr txBox="1"/>
          <p:nvPr/>
        </p:nvSpPr>
        <p:spPr>
          <a:xfrm>
            <a:off x="5247708" y="2528615"/>
            <a:ext cx="221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HospService</a:t>
            </a:r>
            <a:r>
              <a:rPr lang="es-MX" sz="1400" dirty="0"/>
              <a:t> DB</a:t>
            </a:r>
            <a:endParaRPr lang="es-PE" sz="1400" dirty="0"/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5E388BD7-6414-2E4D-F967-48273C63C983}"/>
              </a:ext>
            </a:extLst>
          </p:cNvPr>
          <p:cNvSpPr/>
          <p:nvPr/>
        </p:nvSpPr>
        <p:spPr>
          <a:xfrm>
            <a:off x="6271846" y="1633587"/>
            <a:ext cx="3980928" cy="7074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get</a:t>
            </a:r>
            <a:r>
              <a:rPr lang="es-MX" dirty="0"/>
              <a:t> complete </a:t>
            </a:r>
            <a:r>
              <a:rPr lang="es-MX" dirty="0" err="1"/>
              <a:t>diagram</a:t>
            </a:r>
            <a:r>
              <a:rPr lang="es-MX" dirty="0"/>
              <a:t>, open </a:t>
            </a:r>
            <a:r>
              <a:rPr lang="es-MX" dirty="0" err="1"/>
              <a:t>here</a:t>
            </a:r>
            <a:r>
              <a:rPr lang="es-MX" dirty="0"/>
              <a:t>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2000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8424E060-B035-9B8E-9D2A-17A3A10F4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61" y="2416699"/>
            <a:ext cx="5849166" cy="3839111"/>
          </a:xfrm>
          <a:prstGeom prst="rect">
            <a:avLst/>
          </a:prstGeom>
        </p:spPr>
      </p:pic>
      <p:pic>
        <p:nvPicPr>
          <p:cNvPr id="1030" name="Picture 6" descr="CodiGo - Tecsup">
            <a:extLst>
              <a:ext uri="{FF2B5EF4-FFF2-40B4-BE49-F238E27FC236}">
                <a16:creationId xmlns:a16="http://schemas.microsoft.com/office/drawing/2014/main" id="{8539781B-9127-1D19-72D4-33C11C837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7" b="29229"/>
          <a:stretch/>
        </p:blipFill>
        <p:spPr bwMode="auto">
          <a:xfrm>
            <a:off x="8571456" y="0"/>
            <a:ext cx="3362636" cy="12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ADD301E-CCD8-5CFE-98F0-0972603D9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370277" cy="151227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B7D7454-FA66-F126-F38C-49A115EB6C84}"/>
              </a:ext>
            </a:extLst>
          </p:cNvPr>
          <p:cNvSpPr txBox="1"/>
          <p:nvPr/>
        </p:nvSpPr>
        <p:spPr>
          <a:xfrm>
            <a:off x="304800" y="1831924"/>
            <a:ext cx="533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Definición de los roles de usuario:</a:t>
            </a:r>
          </a:p>
          <a:p>
            <a:endParaRPr lang="es-MX" sz="1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4C2E267-D241-9F70-2EC4-D3412EED6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363" y="3915113"/>
            <a:ext cx="7280837" cy="235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10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320A8C3-3DEF-12C9-CFBC-4838A9F976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" r="4751" b="9069"/>
          <a:stretch/>
        </p:blipFill>
        <p:spPr>
          <a:xfrm>
            <a:off x="3538188" y="4019422"/>
            <a:ext cx="7382476" cy="258713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91F64B1-198F-9B43-56BB-9998F936B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477" y="2535213"/>
            <a:ext cx="10889616" cy="1381531"/>
          </a:xfrm>
          <a:prstGeom prst="rect">
            <a:avLst/>
          </a:prstGeom>
        </p:spPr>
      </p:pic>
      <p:pic>
        <p:nvPicPr>
          <p:cNvPr id="1030" name="Picture 6" descr="CodiGo - Tecsup">
            <a:extLst>
              <a:ext uri="{FF2B5EF4-FFF2-40B4-BE49-F238E27FC236}">
                <a16:creationId xmlns:a16="http://schemas.microsoft.com/office/drawing/2014/main" id="{8539781B-9127-1D19-72D4-33C11C837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7" b="29229"/>
          <a:stretch/>
        </p:blipFill>
        <p:spPr bwMode="auto">
          <a:xfrm>
            <a:off x="8571456" y="0"/>
            <a:ext cx="3362636" cy="12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ADD301E-CCD8-5CFE-98F0-0972603D9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8370277" cy="151227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B7D7454-FA66-F126-F38C-49A115EB6C84}"/>
              </a:ext>
            </a:extLst>
          </p:cNvPr>
          <p:cNvSpPr txBox="1"/>
          <p:nvPr/>
        </p:nvSpPr>
        <p:spPr>
          <a:xfrm>
            <a:off x="5555402" y="2381324"/>
            <a:ext cx="1690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ExternalAPI</a:t>
            </a:r>
            <a:r>
              <a:rPr lang="es-MX" sz="1400" dirty="0"/>
              <a:t> </a:t>
            </a:r>
            <a:r>
              <a:rPr lang="es-MX" sz="1400" dirty="0" err="1"/>
              <a:t>Service</a:t>
            </a:r>
            <a:endParaRPr lang="es-MX" sz="1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33791D8-8992-7C1E-FADF-E1FE9CDB0A50}"/>
              </a:ext>
            </a:extLst>
          </p:cNvPr>
          <p:cNvSpPr txBox="1"/>
          <p:nvPr/>
        </p:nvSpPr>
        <p:spPr>
          <a:xfrm>
            <a:off x="8047404" y="3946007"/>
            <a:ext cx="1501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Security </a:t>
            </a:r>
            <a:r>
              <a:rPr lang="es-MX" sz="1400" dirty="0" err="1"/>
              <a:t>Service</a:t>
            </a:r>
            <a:endParaRPr lang="es-MX" sz="1400" dirty="0"/>
          </a:p>
        </p:txBody>
      </p:sp>
      <p:sp>
        <p:nvSpPr>
          <p:cNvPr id="1031" name="CuadroTexto 1030">
            <a:extLst>
              <a:ext uri="{FF2B5EF4-FFF2-40B4-BE49-F238E27FC236}">
                <a16:creationId xmlns:a16="http://schemas.microsoft.com/office/drawing/2014/main" id="{E895FB6A-F11F-0F08-3E11-0C24D490AEC6}"/>
              </a:ext>
            </a:extLst>
          </p:cNvPr>
          <p:cNvSpPr txBox="1"/>
          <p:nvPr/>
        </p:nvSpPr>
        <p:spPr>
          <a:xfrm>
            <a:off x="3407329" y="5669644"/>
            <a:ext cx="12006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FROM MICROSERVICES</a:t>
            </a:r>
          </a:p>
        </p:txBody>
      </p:sp>
      <p:sp>
        <p:nvSpPr>
          <p:cNvPr id="1036" name="CuadroTexto 1035">
            <a:extLst>
              <a:ext uri="{FF2B5EF4-FFF2-40B4-BE49-F238E27FC236}">
                <a16:creationId xmlns:a16="http://schemas.microsoft.com/office/drawing/2014/main" id="{090E3581-13E6-C88F-4DF6-0AB28E065DA0}"/>
              </a:ext>
            </a:extLst>
          </p:cNvPr>
          <p:cNvSpPr txBox="1"/>
          <p:nvPr/>
        </p:nvSpPr>
        <p:spPr>
          <a:xfrm>
            <a:off x="4262982" y="4657561"/>
            <a:ext cx="574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SYSTEM</a:t>
            </a:r>
          </a:p>
        </p:txBody>
      </p:sp>
      <p:sp>
        <p:nvSpPr>
          <p:cNvPr id="1037" name="CuadroTexto 1036">
            <a:extLst>
              <a:ext uri="{FF2B5EF4-FFF2-40B4-BE49-F238E27FC236}">
                <a16:creationId xmlns:a16="http://schemas.microsoft.com/office/drawing/2014/main" id="{FB7BE4C5-CA36-E4EC-5BAD-F5C44A6E0071}"/>
              </a:ext>
            </a:extLst>
          </p:cNvPr>
          <p:cNvSpPr txBox="1"/>
          <p:nvPr/>
        </p:nvSpPr>
        <p:spPr>
          <a:xfrm>
            <a:off x="3786188" y="5011644"/>
            <a:ext cx="574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SYSTEM</a:t>
            </a:r>
          </a:p>
        </p:txBody>
      </p:sp>
      <p:sp>
        <p:nvSpPr>
          <p:cNvPr id="1038" name="CuadroTexto 1037">
            <a:extLst>
              <a:ext uri="{FF2B5EF4-FFF2-40B4-BE49-F238E27FC236}">
                <a16:creationId xmlns:a16="http://schemas.microsoft.com/office/drawing/2014/main" id="{8DFB0A88-2416-3254-F19B-EECE7E73D68F}"/>
              </a:ext>
            </a:extLst>
          </p:cNvPr>
          <p:cNvSpPr txBox="1"/>
          <p:nvPr/>
        </p:nvSpPr>
        <p:spPr>
          <a:xfrm>
            <a:off x="3917996" y="5365727"/>
            <a:ext cx="6899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ALL ROLES</a:t>
            </a:r>
          </a:p>
        </p:txBody>
      </p:sp>
      <p:sp>
        <p:nvSpPr>
          <p:cNvPr id="1039" name="CuadroTexto 1038">
            <a:extLst>
              <a:ext uri="{FF2B5EF4-FFF2-40B4-BE49-F238E27FC236}">
                <a16:creationId xmlns:a16="http://schemas.microsoft.com/office/drawing/2014/main" id="{16C5FCB8-CE9A-720F-14FC-5B5986CD6DB2}"/>
              </a:ext>
            </a:extLst>
          </p:cNvPr>
          <p:cNvSpPr txBox="1"/>
          <p:nvPr/>
        </p:nvSpPr>
        <p:spPr>
          <a:xfrm>
            <a:off x="2182642" y="3118225"/>
            <a:ext cx="12006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FROM MICROSERVICES</a:t>
            </a:r>
          </a:p>
        </p:txBody>
      </p:sp>
      <p:sp>
        <p:nvSpPr>
          <p:cNvPr id="1040" name="CuadroTexto 1039">
            <a:extLst>
              <a:ext uri="{FF2B5EF4-FFF2-40B4-BE49-F238E27FC236}">
                <a16:creationId xmlns:a16="http://schemas.microsoft.com/office/drawing/2014/main" id="{56EFF578-5777-0B4A-78B0-C9DCA37908BA}"/>
              </a:ext>
            </a:extLst>
          </p:cNvPr>
          <p:cNvSpPr txBox="1"/>
          <p:nvPr/>
        </p:nvSpPr>
        <p:spPr>
          <a:xfrm>
            <a:off x="0" y="3419409"/>
            <a:ext cx="12006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FROM MICROSERVICES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6D315BE-B095-B061-F042-0CF84CA7220C}"/>
              </a:ext>
            </a:extLst>
          </p:cNvPr>
          <p:cNvSpPr txBox="1"/>
          <p:nvPr/>
        </p:nvSpPr>
        <p:spPr>
          <a:xfrm>
            <a:off x="3094084" y="6030378"/>
            <a:ext cx="6899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ALL ROLES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843B1F-1AC4-4BB7-9886-FFF8CE48508A}"/>
              </a:ext>
            </a:extLst>
          </p:cNvPr>
          <p:cNvSpPr txBox="1"/>
          <p:nvPr/>
        </p:nvSpPr>
        <p:spPr>
          <a:xfrm>
            <a:off x="3840152" y="6388426"/>
            <a:ext cx="6899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ALL ROLES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B83853E-0BB7-CC4C-17B7-791FE23DC52F}"/>
              </a:ext>
            </a:extLst>
          </p:cNvPr>
          <p:cNvSpPr txBox="1"/>
          <p:nvPr/>
        </p:nvSpPr>
        <p:spPr>
          <a:xfrm>
            <a:off x="304800" y="1831924"/>
            <a:ext cx="1250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u="sng" dirty="0" err="1"/>
              <a:t>Endpoints</a:t>
            </a:r>
            <a:r>
              <a:rPr lang="es-MX" b="1" u="sng" dirty="0"/>
              <a:t>:</a:t>
            </a:r>
          </a:p>
          <a:p>
            <a:endParaRPr lang="es-MX" sz="1400" b="1" u="sng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1F286A1-FE0D-7795-495E-DB9876377434}"/>
              </a:ext>
            </a:extLst>
          </p:cNvPr>
          <p:cNvSpPr txBox="1"/>
          <p:nvPr/>
        </p:nvSpPr>
        <p:spPr>
          <a:xfrm>
            <a:off x="10152185" y="5972928"/>
            <a:ext cx="1781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FF0000"/>
                </a:solidFill>
              </a:rPr>
              <a:t>Nota: </a:t>
            </a:r>
            <a:r>
              <a:rPr lang="es-MX" sz="1400" dirty="0" err="1">
                <a:solidFill>
                  <a:srgbClr val="FF0000"/>
                </a:solidFill>
              </a:rPr>
              <a:t>Endpoints</a:t>
            </a:r>
            <a:r>
              <a:rPr lang="es-MX" sz="1400" dirty="0">
                <a:solidFill>
                  <a:srgbClr val="FF0000"/>
                </a:solidFill>
              </a:rPr>
              <a:t> en rojo requieren token.</a:t>
            </a:r>
            <a:endParaRPr lang="es-PE" sz="1400" dirty="0">
              <a:solidFill>
                <a:srgbClr val="FF000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8BB739D-FD3A-9029-1E55-0D638820D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819" y="5086251"/>
            <a:ext cx="857370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67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E679F6A-A318-41EA-830B-06E73A6D79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649981" y="2016307"/>
            <a:ext cx="8064552" cy="4572063"/>
          </a:xfrm>
          <a:prstGeom prst="rect">
            <a:avLst/>
          </a:prstGeom>
        </p:spPr>
      </p:pic>
      <p:pic>
        <p:nvPicPr>
          <p:cNvPr id="1030" name="Picture 6" descr="CodiGo - Tecsup">
            <a:extLst>
              <a:ext uri="{FF2B5EF4-FFF2-40B4-BE49-F238E27FC236}">
                <a16:creationId xmlns:a16="http://schemas.microsoft.com/office/drawing/2014/main" id="{8539781B-9127-1D19-72D4-33C11C837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7" b="29229"/>
          <a:stretch/>
        </p:blipFill>
        <p:spPr bwMode="auto">
          <a:xfrm>
            <a:off x="8571456" y="0"/>
            <a:ext cx="3362636" cy="12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ADD301E-CCD8-5CFE-98F0-0972603D9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370277" cy="151227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B7D7454-FA66-F126-F38C-49A115EB6C84}"/>
              </a:ext>
            </a:extLst>
          </p:cNvPr>
          <p:cNvSpPr txBox="1"/>
          <p:nvPr/>
        </p:nvSpPr>
        <p:spPr>
          <a:xfrm>
            <a:off x="363416" y="1657705"/>
            <a:ext cx="800686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u="sng" dirty="0"/>
              <a:t>Requerimiento del negocio:</a:t>
            </a:r>
          </a:p>
          <a:p>
            <a:pPr algn="just"/>
            <a:endParaRPr lang="es-MX" dirty="0"/>
          </a:p>
          <a:p>
            <a:pPr algn="just"/>
            <a:r>
              <a:rPr lang="es-MX" sz="1600" dirty="0"/>
              <a:t>La clínica “Unidos por la Salud” requiere un sistema para la  atención de consultas médicas.</a:t>
            </a:r>
          </a:p>
          <a:p>
            <a:pPr algn="just"/>
            <a:endParaRPr lang="es-MX" sz="1600" dirty="0"/>
          </a:p>
          <a:p>
            <a:pPr algn="just"/>
            <a:r>
              <a:rPr lang="es-MX" sz="1600" dirty="0"/>
              <a:t>Los colaboradores tienen las siguientes funciones:</a:t>
            </a:r>
          </a:p>
          <a:p>
            <a:pPr algn="just"/>
            <a:endParaRPr lang="es-MX" sz="16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1600" dirty="0"/>
              <a:t>El equipo de TI gestiona el registro de los usuarios del sistema y a solicitud, puede auditar los registros.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MX" sz="16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1600" dirty="0"/>
              <a:t>El administrador de la clínica gestiona el registro de las especialidades, los tipos de análisis clínicos y al staff de doctores. Además puede realizar el eliminado de todos los registros de los servicios de la clínica.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MX" sz="16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1600" dirty="0"/>
              <a:t>El equipo de atención al cliente gestiona el registro de pacientes y consultas médicas. Puede cancelar una consulta médica.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MX" sz="16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1600" dirty="0"/>
              <a:t>El staff de doctores gestiona la atención de las consultas médicas y análisis clínicos.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MX" sz="16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1600" dirty="0"/>
              <a:t>El staff de laboratorio gestiona la recepción muestra y registro de resultados de los análisis clínicos.</a:t>
            </a:r>
            <a:endParaRPr lang="es-PE" sz="1600" dirty="0"/>
          </a:p>
        </p:txBody>
      </p:sp>
    </p:spTree>
    <p:extLst>
      <p:ext uri="{BB962C8B-B14F-4D97-AF65-F5344CB8AC3E}">
        <p14:creationId xmlns:p14="http://schemas.microsoft.com/office/powerpoint/2010/main" val="1230594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Imagen 1087">
            <a:extLst>
              <a:ext uri="{FF2B5EF4-FFF2-40B4-BE49-F238E27FC236}">
                <a16:creationId xmlns:a16="http://schemas.microsoft.com/office/drawing/2014/main" id="{D472320C-5ED2-239B-20C6-74B3EB537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411" y="2268389"/>
            <a:ext cx="10393225" cy="4477375"/>
          </a:xfrm>
          <a:prstGeom prst="rect">
            <a:avLst/>
          </a:prstGeom>
        </p:spPr>
      </p:pic>
      <p:pic>
        <p:nvPicPr>
          <p:cNvPr id="1030" name="Picture 6" descr="CodiGo - Tecsup">
            <a:extLst>
              <a:ext uri="{FF2B5EF4-FFF2-40B4-BE49-F238E27FC236}">
                <a16:creationId xmlns:a16="http://schemas.microsoft.com/office/drawing/2014/main" id="{8539781B-9127-1D19-72D4-33C11C837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7" b="29229"/>
          <a:stretch/>
        </p:blipFill>
        <p:spPr bwMode="auto">
          <a:xfrm>
            <a:off x="8571456" y="0"/>
            <a:ext cx="3362636" cy="12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ADD301E-CCD8-5CFE-98F0-0972603D9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370277" cy="151227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B7D7454-FA66-F126-F38C-49A115EB6C84}"/>
              </a:ext>
            </a:extLst>
          </p:cNvPr>
          <p:cNvSpPr txBox="1"/>
          <p:nvPr/>
        </p:nvSpPr>
        <p:spPr>
          <a:xfrm>
            <a:off x="6291883" y="2070852"/>
            <a:ext cx="1541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Registro </a:t>
            </a:r>
            <a:r>
              <a:rPr lang="es-MX" sz="1400" dirty="0" err="1"/>
              <a:t>Service</a:t>
            </a:r>
            <a:endParaRPr lang="es-MX" sz="1400" dirty="0"/>
          </a:p>
        </p:txBody>
      </p:sp>
      <p:sp>
        <p:nvSpPr>
          <p:cNvPr id="1071" name="CuadroTexto 1070">
            <a:extLst>
              <a:ext uri="{FF2B5EF4-FFF2-40B4-BE49-F238E27FC236}">
                <a16:creationId xmlns:a16="http://schemas.microsoft.com/office/drawing/2014/main" id="{0F8BB044-5DD1-6C79-77A2-D3430336F14B}"/>
              </a:ext>
            </a:extLst>
          </p:cNvPr>
          <p:cNvSpPr txBox="1"/>
          <p:nvPr/>
        </p:nvSpPr>
        <p:spPr>
          <a:xfrm>
            <a:off x="2261918" y="2939394"/>
            <a:ext cx="574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SYSTEM</a:t>
            </a:r>
          </a:p>
        </p:txBody>
      </p:sp>
      <p:sp>
        <p:nvSpPr>
          <p:cNvPr id="1072" name="CuadroTexto 1071">
            <a:extLst>
              <a:ext uri="{FF2B5EF4-FFF2-40B4-BE49-F238E27FC236}">
                <a16:creationId xmlns:a16="http://schemas.microsoft.com/office/drawing/2014/main" id="{EA0275EB-E74B-00A6-2FEF-E06F7CDBF531}"/>
              </a:ext>
            </a:extLst>
          </p:cNvPr>
          <p:cNvSpPr txBox="1"/>
          <p:nvPr/>
        </p:nvSpPr>
        <p:spPr>
          <a:xfrm>
            <a:off x="2364875" y="3115699"/>
            <a:ext cx="895350" cy="178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SYSTEM, ADMIN</a:t>
            </a:r>
          </a:p>
        </p:txBody>
      </p:sp>
      <p:sp>
        <p:nvSpPr>
          <p:cNvPr id="1073" name="CuadroTexto 1072">
            <a:extLst>
              <a:ext uri="{FF2B5EF4-FFF2-40B4-BE49-F238E27FC236}">
                <a16:creationId xmlns:a16="http://schemas.microsoft.com/office/drawing/2014/main" id="{186B366A-164D-328C-A260-00D92637BE59}"/>
              </a:ext>
            </a:extLst>
          </p:cNvPr>
          <p:cNvSpPr txBox="1"/>
          <p:nvPr/>
        </p:nvSpPr>
        <p:spPr>
          <a:xfrm>
            <a:off x="2564212" y="3311646"/>
            <a:ext cx="574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ADMIN</a:t>
            </a:r>
          </a:p>
        </p:txBody>
      </p:sp>
      <p:sp>
        <p:nvSpPr>
          <p:cNvPr id="1074" name="CuadroTexto 1073">
            <a:extLst>
              <a:ext uri="{FF2B5EF4-FFF2-40B4-BE49-F238E27FC236}">
                <a16:creationId xmlns:a16="http://schemas.microsoft.com/office/drawing/2014/main" id="{C77AF97A-C653-90D3-811E-18E650C9F80B}"/>
              </a:ext>
            </a:extLst>
          </p:cNvPr>
          <p:cNvSpPr txBox="1"/>
          <p:nvPr/>
        </p:nvSpPr>
        <p:spPr>
          <a:xfrm>
            <a:off x="2110490" y="3491057"/>
            <a:ext cx="574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ADMIN</a:t>
            </a:r>
          </a:p>
        </p:txBody>
      </p:sp>
      <p:sp>
        <p:nvSpPr>
          <p:cNvPr id="1075" name="CuadroTexto 1074">
            <a:extLst>
              <a:ext uri="{FF2B5EF4-FFF2-40B4-BE49-F238E27FC236}">
                <a16:creationId xmlns:a16="http://schemas.microsoft.com/office/drawing/2014/main" id="{7D83CA56-BFCC-A070-537C-E3C9E36E7DB7}"/>
              </a:ext>
            </a:extLst>
          </p:cNvPr>
          <p:cNvSpPr txBox="1"/>
          <p:nvPr/>
        </p:nvSpPr>
        <p:spPr>
          <a:xfrm>
            <a:off x="1528213" y="3878500"/>
            <a:ext cx="522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SYSTEM</a:t>
            </a:r>
          </a:p>
        </p:txBody>
      </p:sp>
      <p:sp>
        <p:nvSpPr>
          <p:cNvPr id="1076" name="CuadroTexto 1075">
            <a:extLst>
              <a:ext uri="{FF2B5EF4-FFF2-40B4-BE49-F238E27FC236}">
                <a16:creationId xmlns:a16="http://schemas.microsoft.com/office/drawing/2014/main" id="{4A9BE521-2DDF-6CCA-DCD6-5477209162C9}"/>
              </a:ext>
            </a:extLst>
          </p:cNvPr>
          <p:cNvSpPr txBox="1"/>
          <p:nvPr/>
        </p:nvSpPr>
        <p:spPr>
          <a:xfrm>
            <a:off x="2030956" y="4070104"/>
            <a:ext cx="895351" cy="195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SYSTEM, ADMIN</a:t>
            </a:r>
          </a:p>
        </p:txBody>
      </p:sp>
      <p:sp>
        <p:nvSpPr>
          <p:cNvPr id="1077" name="CuadroTexto 1076">
            <a:extLst>
              <a:ext uri="{FF2B5EF4-FFF2-40B4-BE49-F238E27FC236}">
                <a16:creationId xmlns:a16="http://schemas.microsoft.com/office/drawing/2014/main" id="{52A47D75-87F9-7086-C56F-78249C67D071}"/>
              </a:ext>
            </a:extLst>
          </p:cNvPr>
          <p:cNvSpPr txBox="1"/>
          <p:nvPr/>
        </p:nvSpPr>
        <p:spPr>
          <a:xfrm>
            <a:off x="2237232" y="4268187"/>
            <a:ext cx="574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ADMIN</a:t>
            </a:r>
          </a:p>
        </p:txBody>
      </p:sp>
      <p:sp>
        <p:nvSpPr>
          <p:cNvPr id="1078" name="CuadroTexto 1077">
            <a:extLst>
              <a:ext uri="{FF2B5EF4-FFF2-40B4-BE49-F238E27FC236}">
                <a16:creationId xmlns:a16="http://schemas.microsoft.com/office/drawing/2014/main" id="{2F69425B-1115-5679-6826-E817DAB6B66B}"/>
              </a:ext>
            </a:extLst>
          </p:cNvPr>
          <p:cNvSpPr txBox="1"/>
          <p:nvPr/>
        </p:nvSpPr>
        <p:spPr>
          <a:xfrm>
            <a:off x="2171199" y="4459996"/>
            <a:ext cx="574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ADMIN</a:t>
            </a:r>
          </a:p>
        </p:txBody>
      </p:sp>
      <p:sp>
        <p:nvSpPr>
          <p:cNvPr id="1079" name="CuadroTexto 1078">
            <a:extLst>
              <a:ext uri="{FF2B5EF4-FFF2-40B4-BE49-F238E27FC236}">
                <a16:creationId xmlns:a16="http://schemas.microsoft.com/office/drawing/2014/main" id="{0C00AE6D-E4D7-E1EB-22D6-52CBD2D60130}"/>
              </a:ext>
            </a:extLst>
          </p:cNvPr>
          <p:cNvSpPr txBox="1"/>
          <p:nvPr/>
        </p:nvSpPr>
        <p:spPr>
          <a:xfrm>
            <a:off x="2019698" y="4840981"/>
            <a:ext cx="522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SYSTEM</a:t>
            </a:r>
          </a:p>
        </p:txBody>
      </p:sp>
      <p:sp>
        <p:nvSpPr>
          <p:cNvPr id="1080" name="CuadroTexto 1079">
            <a:extLst>
              <a:ext uri="{FF2B5EF4-FFF2-40B4-BE49-F238E27FC236}">
                <a16:creationId xmlns:a16="http://schemas.microsoft.com/office/drawing/2014/main" id="{A60593A5-3FE7-EF21-F1CD-6B186EAF1D38}"/>
              </a:ext>
            </a:extLst>
          </p:cNvPr>
          <p:cNvSpPr txBox="1"/>
          <p:nvPr/>
        </p:nvSpPr>
        <p:spPr>
          <a:xfrm>
            <a:off x="2352259" y="5021538"/>
            <a:ext cx="895351" cy="195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SYSTEM, ADMIN</a:t>
            </a:r>
          </a:p>
        </p:txBody>
      </p:sp>
      <p:sp>
        <p:nvSpPr>
          <p:cNvPr id="1081" name="CuadroTexto 1080">
            <a:extLst>
              <a:ext uri="{FF2B5EF4-FFF2-40B4-BE49-F238E27FC236}">
                <a16:creationId xmlns:a16="http://schemas.microsoft.com/office/drawing/2014/main" id="{19CA2A33-1F83-9890-A495-00084C3A47E6}"/>
              </a:ext>
            </a:extLst>
          </p:cNvPr>
          <p:cNvSpPr txBox="1"/>
          <p:nvPr/>
        </p:nvSpPr>
        <p:spPr>
          <a:xfrm>
            <a:off x="2532876" y="5219831"/>
            <a:ext cx="574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ADMIN</a:t>
            </a:r>
          </a:p>
        </p:txBody>
      </p:sp>
      <p:sp>
        <p:nvSpPr>
          <p:cNvPr id="1082" name="CuadroTexto 1081">
            <a:extLst>
              <a:ext uri="{FF2B5EF4-FFF2-40B4-BE49-F238E27FC236}">
                <a16:creationId xmlns:a16="http://schemas.microsoft.com/office/drawing/2014/main" id="{4182EB32-523C-5140-76D5-AAD7D4C2BBCF}"/>
              </a:ext>
            </a:extLst>
          </p:cNvPr>
          <p:cNvSpPr txBox="1"/>
          <p:nvPr/>
        </p:nvSpPr>
        <p:spPr>
          <a:xfrm>
            <a:off x="2458264" y="5407409"/>
            <a:ext cx="574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ADMIN</a:t>
            </a:r>
          </a:p>
        </p:txBody>
      </p:sp>
      <p:sp>
        <p:nvSpPr>
          <p:cNvPr id="1083" name="CuadroTexto 1082">
            <a:extLst>
              <a:ext uri="{FF2B5EF4-FFF2-40B4-BE49-F238E27FC236}">
                <a16:creationId xmlns:a16="http://schemas.microsoft.com/office/drawing/2014/main" id="{45F4B1E1-1121-521A-D6FF-920A30A37E8F}"/>
              </a:ext>
            </a:extLst>
          </p:cNvPr>
          <p:cNvSpPr txBox="1"/>
          <p:nvPr/>
        </p:nvSpPr>
        <p:spPr>
          <a:xfrm>
            <a:off x="2196845" y="5787537"/>
            <a:ext cx="522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SYSTEM</a:t>
            </a:r>
          </a:p>
        </p:txBody>
      </p:sp>
      <p:sp>
        <p:nvSpPr>
          <p:cNvPr id="1084" name="CuadroTexto 1083">
            <a:extLst>
              <a:ext uri="{FF2B5EF4-FFF2-40B4-BE49-F238E27FC236}">
                <a16:creationId xmlns:a16="http://schemas.microsoft.com/office/drawing/2014/main" id="{FE15A472-B47F-B5C6-6BA9-446AFEDAD6C0}"/>
              </a:ext>
            </a:extLst>
          </p:cNvPr>
          <p:cNvSpPr txBox="1"/>
          <p:nvPr/>
        </p:nvSpPr>
        <p:spPr>
          <a:xfrm>
            <a:off x="2040880" y="5986154"/>
            <a:ext cx="11661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SYSTEM, ADMIN, USER</a:t>
            </a:r>
          </a:p>
        </p:txBody>
      </p:sp>
      <p:sp>
        <p:nvSpPr>
          <p:cNvPr id="1085" name="CuadroTexto 1084">
            <a:extLst>
              <a:ext uri="{FF2B5EF4-FFF2-40B4-BE49-F238E27FC236}">
                <a16:creationId xmlns:a16="http://schemas.microsoft.com/office/drawing/2014/main" id="{1DD7C6A5-21ED-10D7-3A7F-E00D0A16DB2F}"/>
              </a:ext>
            </a:extLst>
          </p:cNvPr>
          <p:cNvSpPr txBox="1"/>
          <p:nvPr/>
        </p:nvSpPr>
        <p:spPr>
          <a:xfrm>
            <a:off x="2548983" y="6166387"/>
            <a:ext cx="574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USER</a:t>
            </a:r>
          </a:p>
        </p:txBody>
      </p:sp>
      <p:sp>
        <p:nvSpPr>
          <p:cNvPr id="1086" name="CuadroTexto 1085">
            <a:extLst>
              <a:ext uri="{FF2B5EF4-FFF2-40B4-BE49-F238E27FC236}">
                <a16:creationId xmlns:a16="http://schemas.microsoft.com/office/drawing/2014/main" id="{9FCBFEBA-0AF9-0C0B-B770-8CD49B624169}"/>
              </a:ext>
            </a:extLst>
          </p:cNvPr>
          <p:cNvSpPr txBox="1"/>
          <p:nvPr/>
        </p:nvSpPr>
        <p:spPr>
          <a:xfrm>
            <a:off x="2040880" y="6353965"/>
            <a:ext cx="574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ADMIN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7369A99-01D3-C4DE-3987-A44A3D86223C}"/>
              </a:ext>
            </a:extLst>
          </p:cNvPr>
          <p:cNvSpPr txBox="1"/>
          <p:nvPr/>
        </p:nvSpPr>
        <p:spPr>
          <a:xfrm>
            <a:off x="304800" y="1831924"/>
            <a:ext cx="1250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u="sng" dirty="0" err="1"/>
              <a:t>Endpoints</a:t>
            </a:r>
            <a:r>
              <a:rPr lang="es-MX" b="1" u="sng" dirty="0"/>
              <a:t>:</a:t>
            </a:r>
          </a:p>
          <a:p>
            <a:endParaRPr lang="es-MX" sz="1400" b="1" u="sng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B33AE69-7EA0-2547-7F32-520C3ED26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19" y="5086251"/>
            <a:ext cx="857370" cy="140989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A3248B4-9F3E-68F9-4819-2B9D0F4546E4}"/>
              </a:ext>
            </a:extLst>
          </p:cNvPr>
          <p:cNvSpPr txBox="1"/>
          <p:nvPr/>
        </p:nvSpPr>
        <p:spPr>
          <a:xfrm>
            <a:off x="10152185" y="5972928"/>
            <a:ext cx="1781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FF0000"/>
                </a:solidFill>
              </a:rPr>
              <a:t>Nota: </a:t>
            </a:r>
            <a:r>
              <a:rPr lang="es-MX" sz="1400" dirty="0" err="1">
                <a:solidFill>
                  <a:srgbClr val="FF0000"/>
                </a:solidFill>
              </a:rPr>
              <a:t>Endpoints</a:t>
            </a:r>
            <a:r>
              <a:rPr lang="es-MX" sz="1400" dirty="0">
                <a:solidFill>
                  <a:srgbClr val="FF0000"/>
                </a:solidFill>
              </a:rPr>
              <a:t> en rojo requieren token.</a:t>
            </a:r>
            <a:endParaRPr lang="es-PE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709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6DEC3CBE-1467-BC6F-23CA-A58D607E5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457693"/>
            <a:ext cx="11544300" cy="4371732"/>
          </a:xfrm>
          <a:prstGeom prst="rect">
            <a:avLst/>
          </a:prstGeom>
        </p:spPr>
      </p:pic>
      <p:pic>
        <p:nvPicPr>
          <p:cNvPr id="1030" name="Picture 6" descr="CodiGo - Tecsup">
            <a:extLst>
              <a:ext uri="{FF2B5EF4-FFF2-40B4-BE49-F238E27FC236}">
                <a16:creationId xmlns:a16="http://schemas.microsoft.com/office/drawing/2014/main" id="{8539781B-9127-1D19-72D4-33C11C837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7" b="29229"/>
          <a:stretch/>
        </p:blipFill>
        <p:spPr bwMode="auto">
          <a:xfrm>
            <a:off x="8571456" y="0"/>
            <a:ext cx="3362636" cy="12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ADD301E-CCD8-5CFE-98F0-0972603D9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370277" cy="151227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B7D7454-FA66-F126-F38C-49A115EB6C84}"/>
              </a:ext>
            </a:extLst>
          </p:cNvPr>
          <p:cNvSpPr txBox="1"/>
          <p:nvPr/>
        </p:nvSpPr>
        <p:spPr>
          <a:xfrm>
            <a:off x="5234316" y="2303804"/>
            <a:ext cx="1541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Medicina </a:t>
            </a:r>
            <a:r>
              <a:rPr lang="es-MX" sz="1400" dirty="0" err="1"/>
              <a:t>Service</a:t>
            </a:r>
            <a:endParaRPr lang="es-MX" sz="1400" dirty="0"/>
          </a:p>
        </p:txBody>
      </p:sp>
      <p:pic>
        <p:nvPicPr>
          <p:cNvPr id="1070" name="Imagen 1069">
            <a:extLst>
              <a:ext uri="{FF2B5EF4-FFF2-40B4-BE49-F238E27FC236}">
                <a16:creationId xmlns:a16="http://schemas.microsoft.com/office/drawing/2014/main" id="{4006A245-2446-5B0C-B0CC-092232E9B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19" y="5086251"/>
            <a:ext cx="857370" cy="1409897"/>
          </a:xfrm>
          <a:prstGeom prst="rect">
            <a:avLst/>
          </a:prstGeom>
        </p:spPr>
      </p:pic>
      <p:sp>
        <p:nvSpPr>
          <p:cNvPr id="1071" name="CuadroTexto 1070">
            <a:extLst>
              <a:ext uri="{FF2B5EF4-FFF2-40B4-BE49-F238E27FC236}">
                <a16:creationId xmlns:a16="http://schemas.microsoft.com/office/drawing/2014/main" id="{0F8BB044-5DD1-6C79-77A2-D3430336F14B}"/>
              </a:ext>
            </a:extLst>
          </p:cNvPr>
          <p:cNvSpPr txBox="1"/>
          <p:nvPr/>
        </p:nvSpPr>
        <p:spPr>
          <a:xfrm>
            <a:off x="1590025" y="3085156"/>
            <a:ext cx="574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SYSTEM</a:t>
            </a:r>
          </a:p>
        </p:txBody>
      </p:sp>
      <p:sp>
        <p:nvSpPr>
          <p:cNvPr id="1072" name="CuadroTexto 1071">
            <a:extLst>
              <a:ext uri="{FF2B5EF4-FFF2-40B4-BE49-F238E27FC236}">
                <a16:creationId xmlns:a16="http://schemas.microsoft.com/office/drawing/2014/main" id="{EA0275EB-E74B-00A6-2FEF-E06F7CDBF531}"/>
              </a:ext>
            </a:extLst>
          </p:cNvPr>
          <p:cNvSpPr txBox="1"/>
          <p:nvPr/>
        </p:nvSpPr>
        <p:spPr>
          <a:xfrm>
            <a:off x="666088" y="3478769"/>
            <a:ext cx="15183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ADMIN, USER, DOCTOR, NURSE</a:t>
            </a:r>
          </a:p>
        </p:txBody>
      </p:sp>
      <p:sp>
        <p:nvSpPr>
          <p:cNvPr id="1074" name="CuadroTexto 1073">
            <a:extLst>
              <a:ext uri="{FF2B5EF4-FFF2-40B4-BE49-F238E27FC236}">
                <a16:creationId xmlns:a16="http://schemas.microsoft.com/office/drawing/2014/main" id="{C77AF97A-C653-90D3-811E-18E650C9F80B}"/>
              </a:ext>
            </a:extLst>
          </p:cNvPr>
          <p:cNvSpPr txBox="1"/>
          <p:nvPr/>
        </p:nvSpPr>
        <p:spPr>
          <a:xfrm>
            <a:off x="338669" y="3284695"/>
            <a:ext cx="574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SYSTEM</a:t>
            </a:r>
          </a:p>
        </p:txBody>
      </p:sp>
      <p:sp>
        <p:nvSpPr>
          <p:cNvPr id="1076" name="CuadroTexto 1075">
            <a:extLst>
              <a:ext uri="{FF2B5EF4-FFF2-40B4-BE49-F238E27FC236}">
                <a16:creationId xmlns:a16="http://schemas.microsoft.com/office/drawing/2014/main" id="{4A9BE521-2DDF-6CCA-DCD6-5477209162C9}"/>
              </a:ext>
            </a:extLst>
          </p:cNvPr>
          <p:cNvSpPr txBox="1"/>
          <p:nvPr/>
        </p:nvSpPr>
        <p:spPr>
          <a:xfrm>
            <a:off x="1325968" y="3666835"/>
            <a:ext cx="1165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SYSTEM, ADMIN, USER</a:t>
            </a:r>
          </a:p>
        </p:txBody>
      </p:sp>
      <p:sp>
        <p:nvSpPr>
          <p:cNvPr id="1077" name="CuadroTexto 1076">
            <a:extLst>
              <a:ext uri="{FF2B5EF4-FFF2-40B4-BE49-F238E27FC236}">
                <a16:creationId xmlns:a16="http://schemas.microsoft.com/office/drawing/2014/main" id="{52A47D75-87F9-7086-C56F-78249C67D071}"/>
              </a:ext>
            </a:extLst>
          </p:cNvPr>
          <p:cNvSpPr txBox="1"/>
          <p:nvPr/>
        </p:nvSpPr>
        <p:spPr>
          <a:xfrm>
            <a:off x="2164155" y="3852568"/>
            <a:ext cx="574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USER</a:t>
            </a:r>
          </a:p>
        </p:txBody>
      </p:sp>
      <p:sp>
        <p:nvSpPr>
          <p:cNvPr id="1078" name="CuadroTexto 1077">
            <a:extLst>
              <a:ext uri="{FF2B5EF4-FFF2-40B4-BE49-F238E27FC236}">
                <a16:creationId xmlns:a16="http://schemas.microsoft.com/office/drawing/2014/main" id="{2F69425B-1115-5679-6826-E817DAB6B66B}"/>
              </a:ext>
            </a:extLst>
          </p:cNvPr>
          <p:cNvSpPr txBox="1"/>
          <p:nvPr/>
        </p:nvSpPr>
        <p:spPr>
          <a:xfrm>
            <a:off x="2093557" y="4034816"/>
            <a:ext cx="574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DOCTOR</a:t>
            </a:r>
          </a:p>
        </p:txBody>
      </p:sp>
      <p:sp>
        <p:nvSpPr>
          <p:cNvPr id="1080" name="CuadroTexto 1079">
            <a:extLst>
              <a:ext uri="{FF2B5EF4-FFF2-40B4-BE49-F238E27FC236}">
                <a16:creationId xmlns:a16="http://schemas.microsoft.com/office/drawing/2014/main" id="{A60593A5-3FE7-EF21-F1CD-6B186EAF1D38}"/>
              </a:ext>
            </a:extLst>
          </p:cNvPr>
          <p:cNvSpPr txBox="1"/>
          <p:nvPr/>
        </p:nvSpPr>
        <p:spPr>
          <a:xfrm>
            <a:off x="1476296" y="4220883"/>
            <a:ext cx="753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ADMIN, USER</a:t>
            </a:r>
          </a:p>
        </p:txBody>
      </p:sp>
      <p:sp>
        <p:nvSpPr>
          <p:cNvPr id="1081" name="CuadroTexto 1080">
            <a:extLst>
              <a:ext uri="{FF2B5EF4-FFF2-40B4-BE49-F238E27FC236}">
                <a16:creationId xmlns:a16="http://schemas.microsoft.com/office/drawing/2014/main" id="{19CA2A33-1F83-9890-A495-00084C3A47E6}"/>
              </a:ext>
            </a:extLst>
          </p:cNvPr>
          <p:cNvSpPr txBox="1"/>
          <p:nvPr/>
        </p:nvSpPr>
        <p:spPr>
          <a:xfrm>
            <a:off x="2280644" y="5173683"/>
            <a:ext cx="574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NURSE</a:t>
            </a:r>
          </a:p>
        </p:txBody>
      </p:sp>
      <p:sp>
        <p:nvSpPr>
          <p:cNvPr id="1083" name="CuadroTexto 1082">
            <a:extLst>
              <a:ext uri="{FF2B5EF4-FFF2-40B4-BE49-F238E27FC236}">
                <a16:creationId xmlns:a16="http://schemas.microsoft.com/office/drawing/2014/main" id="{45F4B1E1-1121-521A-D6FF-920A30A37E8F}"/>
              </a:ext>
            </a:extLst>
          </p:cNvPr>
          <p:cNvSpPr txBox="1"/>
          <p:nvPr/>
        </p:nvSpPr>
        <p:spPr>
          <a:xfrm>
            <a:off x="1696212" y="4616560"/>
            <a:ext cx="522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SYSTEM</a:t>
            </a:r>
          </a:p>
        </p:txBody>
      </p:sp>
      <p:sp>
        <p:nvSpPr>
          <p:cNvPr id="1084" name="CuadroTexto 1083">
            <a:extLst>
              <a:ext uri="{FF2B5EF4-FFF2-40B4-BE49-F238E27FC236}">
                <a16:creationId xmlns:a16="http://schemas.microsoft.com/office/drawing/2014/main" id="{FE15A472-B47F-B5C6-6BA9-446AFEDAD6C0}"/>
              </a:ext>
            </a:extLst>
          </p:cNvPr>
          <p:cNvSpPr txBox="1"/>
          <p:nvPr/>
        </p:nvSpPr>
        <p:spPr>
          <a:xfrm>
            <a:off x="832091" y="4797679"/>
            <a:ext cx="151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ADMIN, USER, DOCTOR, NURSE</a:t>
            </a:r>
          </a:p>
        </p:txBody>
      </p:sp>
      <p:sp>
        <p:nvSpPr>
          <p:cNvPr id="1086" name="CuadroTexto 1085">
            <a:extLst>
              <a:ext uri="{FF2B5EF4-FFF2-40B4-BE49-F238E27FC236}">
                <a16:creationId xmlns:a16="http://schemas.microsoft.com/office/drawing/2014/main" id="{9FCBFEBA-0AF9-0C0B-B770-8CD49B624169}"/>
              </a:ext>
            </a:extLst>
          </p:cNvPr>
          <p:cNvSpPr txBox="1"/>
          <p:nvPr/>
        </p:nvSpPr>
        <p:spPr>
          <a:xfrm>
            <a:off x="1894160" y="5368568"/>
            <a:ext cx="574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ADMIN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CCC0E2C-1D2E-08A6-22E0-DC70AFE12835}"/>
              </a:ext>
            </a:extLst>
          </p:cNvPr>
          <p:cNvSpPr txBox="1"/>
          <p:nvPr/>
        </p:nvSpPr>
        <p:spPr>
          <a:xfrm>
            <a:off x="1148751" y="4992564"/>
            <a:ext cx="15082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SYSTEM, ADMIN, USER, NURSE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4C21D3F-F159-B09B-91FA-1E52654695C6}"/>
              </a:ext>
            </a:extLst>
          </p:cNvPr>
          <p:cNvSpPr txBox="1"/>
          <p:nvPr/>
        </p:nvSpPr>
        <p:spPr>
          <a:xfrm>
            <a:off x="304800" y="1831924"/>
            <a:ext cx="1250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u="sng" dirty="0" err="1"/>
              <a:t>Endpoints</a:t>
            </a:r>
            <a:r>
              <a:rPr lang="es-MX" b="1" u="sng" dirty="0"/>
              <a:t>:</a:t>
            </a:r>
          </a:p>
          <a:p>
            <a:endParaRPr lang="es-MX" sz="1400" b="1" u="sng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B7F6E10-88A1-5F64-3143-B9EACDF2DDC0}"/>
              </a:ext>
            </a:extLst>
          </p:cNvPr>
          <p:cNvSpPr txBox="1"/>
          <p:nvPr/>
        </p:nvSpPr>
        <p:spPr>
          <a:xfrm>
            <a:off x="10152185" y="5972928"/>
            <a:ext cx="1781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FF0000"/>
                </a:solidFill>
              </a:rPr>
              <a:t>Nota: </a:t>
            </a:r>
            <a:r>
              <a:rPr lang="es-MX" sz="1400" dirty="0" err="1">
                <a:solidFill>
                  <a:srgbClr val="FF0000"/>
                </a:solidFill>
              </a:rPr>
              <a:t>Endpoints</a:t>
            </a:r>
            <a:r>
              <a:rPr lang="es-MX" sz="1400" dirty="0">
                <a:solidFill>
                  <a:srgbClr val="FF0000"/>
                </a:solidFill>
              </a:rPr>
              <a:t> en rojo requieren token.</a:t>
            </a:r>
            <a:endParaRPr lang="es-PE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272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6231703-1069-360F-F966-C0C614631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26" y="3113799"/>
            <a:ext cx="10516250" cy="3023961"/>
          </a:xfrm>
          <a:prstGeom prst="rect">
            <a:avLst/>
          </a:prstGeom>
        </p:spPr>
      </p:pic>
      <p:pic>
        <p:nvPicPr>
          <p:cNvPr id="1030" name="Picture 6" descr="CodiGo - Tecsup">
            <a:extLst>
              <a:ext uri="{FF2B5EF4-FFF2-40B4-BE49-F238E27FC236}">
                <a16:creationId xmlns:a16="http://schemas.microsoft.com/office/drawing/2014/main" id="{8539781B-9127-1D19-72D4-33C11C837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7" b="29229"/>
          <a:stretch/>
        </p:blipFill>
        <p:spPr bwMode="auto">
          <a:xfrm>
            <a:off x="8571456" y="0"/>
            <a:ext cx="3362636" cy="12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ADD301E-CCD8-5CFE-98F0-0972603D9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370277" cy="151227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B7D7454-FA66-F126-F38C-49A115EB6C84}"/>
              </a:ext>
            </a:extLst>
          </p:cNvPr>
          <p:cNvSpPr txBox="1"/>
          <p:nvPr/>
        </p:nvSpPr>
        <p:spPr>
          <a:xfrm>
            <a:off x="5237602" y="2959911"/>
            <a:ext cx="1703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Laboratorio </a:t>
            </a:r>
            <a:r>
              <a:rPr lang="es-MX" sz="1400" dirty="0" err="1"/>
              <a:t>Service</a:t>
            </a:r>
            <a:endParaRPr lang="es-MX" sz="1400" dirty="0"/>
          </a:p>
        </p:txBody>
      </p:sp>
      <p:pic>
        <p:nvPicPr>
          <p:cNvPr id="1070" name="Imagen 1069">
            <a:extLst>
              <a:ext uri="{FF2B5EF4-FFF2-40B4-BE49-F238E27FC236}">
                <a16:creationId xmlns:a16="http://schemas.microsoft.com/office/drawing/2014/main" id="{4006A245-2446-5B0C-B0CC-092232E9B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19" y="5086251"/>
            <a:ext cx="857370" cy="1409897"/>
          </a:xfrm>
          <a:prstGeom prst="rect">
            <a:avLst/>
          </a:prstGeom>
        </p:spPr>
      </p:pic>
      <p:sp>
        <p:nvSpPr>
          <p:cNvPr id="1074" name="CuadroTexto 1073">
            <a:extLst>
              <a:ext uri="{FF2B5EF4-FFF2-40B4-BE49-F238E27FC236}">
                <a16:creationId xmlns:a16="http://schemas.microsoft.com/office/drawing/2014/main" id="{C77AF97A-C653-90D3-811E-18E650C9F80B}"/>
              </a:ext>
            </a:extLst>
          </p:cNvPr>
          <p:cNvSpPr txBox="1"/>
          <p:nvPr/>
        </p:nvSpPr>
        <p:spPr>
          <a:xfrm>
            <a:off x="1672169" y="3836800"/>
            <a:ext cx="574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SYSTEM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928231D-112F-68AB-8F96-037AC555E692}"/>
              </a:ext>
            </a:extLst>
          </p:cNvPr>
          <p:cNvSpPr txBox="1"/>
          <p:nvPr/>
        </p:nvSpPr>
        <p:spPr>
          <a:xfrm>
            <a:off x="935172" y="4040688"/>
            <a:ext cx="13985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ADMIN, LAB, USER, NURSE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9B8FACB-018A-EEEC-3765-98367C60AAD2}"/>
              </a:ext>
            </a:extLst>
          </p:cNvPr>
          <p:cNvSpPr txBox="1"/>
          <p:nvPr/>
        </p:nvSpPr>
        <p:spPr>
          <a:xfrm>
            <a:off x="1459972" y="4210453"/>
            <a:ext cx="11403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SYSTEM, ADMIN, LAB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24ED5F6-83B4-746F-7327-EF4B6CDA3960}"/>
              </a:ext>
            </a:extLst>
          </p:cNvPr>
          <p:cNvSpPr txBox="1"/>
          <p:nvPr/>
        </p:nvSpPr>
        <p:spPr>
          <a:xfrm>
            <a:off x="2030148" y="4410335"/>
            <a:ext cx="6450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DOCTOR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44E9643-80A1-7D8E-C516-F788CB2794E1}"/>
              </a:ext>
            </a:extLst>
          </p:cNvPr>
          <p:cNvSpPr txBox="1"/>
          <p:nvPr/>
        </p:nvSpPr>
        <p:spPr>
          <a:xfrm>
            <a:off x="1636707" y="4610217"/>
            <a:ext cx="6450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LAB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C5495AB-78D9-FA39-AC63-A9F15E7F1657}"/>
              </a:ext>
            </a:extLst>
          </p:cNvPr>
          <p:cNvSpPr txBox="1"/>
          <p:nvPr/>
        </p:nvSpPr>
        <p:spPr>
          <a:xfrm>
            <a:off x="1766761" y="4825661"/>
            <a:ext cx="6450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LAB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E9BB5C8-1093-AC69-5EDD-8C564D38F8CC}"/>
              </a:ext>
            </a:extLst>
          </p:cNvPr>
          <p:cNvSpPr txBox="1"/>
          <p:nvPr/>
        </p:nvSpPr>
        <p:spPr>
          <a:xfrm>
            <a:off x="1397536" y="5020142"/>
            <a:ext cx="8842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highlight>
                  <a:srgbClr val="FFFF00"/>
                </a:highlight>
              </a:rPr>
              <a:t>ADMIN, DOCTOR</a:t>
            </a: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D03CCF71-021E-975F-E552-63532E8F72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2587843"/>
              </p:ext>
            </p:extLst>
          </p:nvPr>
        </p:nvGraphicFramePr>
        <p:xfrm>
          <a:off x="10152185" y="1396535"/>
          <a:ext cx="1507964" cy="1272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showAsIcon="1" r:id="rId6" imgW="914400" imgH="771525" progId="Package">
                  <p:embed/>
                </p:oleObj>
              </mc:Choice>
              <mc:Fallback>
                <p:oleObj name="Objeto empaquetador del shell" showAsIcon="1" r:id="rId6" imgW="914400" imgH="77152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152185" y="1396535"/>
                        <a:ext cx="1507964" cy="1272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2DD46689-92AB-0E17-93C6-8351965202AE}"/>
              </a:ext>
            </a:extLst>
          </p:cNvPr>
          <p:cNvSpPr txBox="1"/>
          <p:nvPr/>
        </p:nvSpPr>
        <p:spPr>
          <a:xfrm>
            <a:off x="304800" y="1831924"/>
            <a:ext cx="1250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u="sng" dirty="0" err="1"/>
              <a:t>Endpoints</a:t>
            </a:r>
            <a:r>
              <a:rPr lang="es-MX" b="1" u="sng" dirty="0"/>
              <a:t>:</a:t>
            </a:r>
          </a:p>
          <a:p>
            <a:endParaRPr lang="es-MX" sz="1400" b="1" u="sng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62B4F4-CAF9-1D9F-9531-B814D17D7485}"/>
              </a:ext>
            </a:extLst>
          </p:cNvPr>
          <p:cNvSpPr txBox="1"/>
          <p:nvPr/>
        </p:nvSpPr>
        <p:spPr>
          <a:xfrm>
            <a:off x="10152185" y="5972928"/>
            <a:ext cx="1781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FF0000"/>
                </a:solidFill>
              </a:rPr>
              <a:t>Nota: </a:t>
            </a:r>
            <a:r>
              <a:rPr lang="es-MX" sz="1400" dirty="0" err="1">
                <a:solidFill>
                  <a:srgbClr val="FF0000"/>
                </a:solidFill>
              </a:rPr>
              <a:t>Endpoints</a:t>
            </a:r>
            <a:r>
              <a:rPr lang="es-MX" sz="1400" dirty="0">
                <a:solidFill>
                  <a:srgbClr val="FF0000"/>
                </a:solidFill>
              </a:rPr>
              <a:t> en rojo requieren token.</a:t>
            </a:r>
            <a:endParaRPr lang="es-PE" sz="1400" dirty="0">
              <a:solidFill>
                <a:srgbClr val="FF0000"/>
              </a:solidFill>
            </a:endParaRPr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429005C1-406C-7D32-2C9E-3CC4FE4F7E0C}"/>
              </a:ext>
            </a:extLst>
          </p:cNvPr>
          <p:cNvSpPr/>
          <p:nvPr/>
        </p:nvSpPr>
        <p:spPr>
          <a:xfrm>
            <a:off x="6323711" y="1611893"/>
            <a:ext cx="3828474" cy="8048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Use </a:t>
            </a:r>
            <a:r>
              <a:rPr lang="es-MX" dirty="0" err="1"/>
              <a:t>this</a:t>
            </a:r>
            <a:r>
              <a:rPr lang="es-MX" dirty="0"/>
              <a:t> </a:t>
            </a:r>
            <a:r>
              <a:rPr lang="es-MX" dirty="0" err="1"/>
              <a:t>collection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test </a:t>
            </a:r>
            <a:r>
              <a:rPr lang="es-MX" dirty="0" err="1"/>
              <a:t>endpoints</a:t>
            </a:r>
            <a:r>
              <a:rPr lang="es-MX" dirty="0"/>
              <a:t>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69806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odiGo - Tecsup">
            <a:extLst>
              <a:ext uri="{FF2B5EF4-FFF2-40B4-BE49-F238E27FC236}">
                <a16:creationId xmlns:a16="http://schemas.microsoft.com/office/drawing/2014/main" id="{8539781B-9127-1D19-72D4-33C11C837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7" b="29229"/>
          <a:stretch/>
        </p:blipFill>
        <p:spPr bwMode="auto">
          <a:xfrm>
            <a:off x="8571456" y="0"/>
            <a:ext cx="3362636" cy="12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ADD301E-CCD8-5CFE-98F0-0972603D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70277" cy="151227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A7016A0-66D0-8DB3-E852-0616E0D9E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09" y="1738164"/>
            <a:ext cx="8370276" cy="400784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4219F2A-616D-78B7-A546-07D51E32B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665" y="3429000"/>
            <a:ext cx="7336976" cy="227900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A1379A8-4D4A-9B74-10F9-EB78703EB490}"/>
              </a:ext>
            </a:extLst>
          </p:cNvPr>
          <p:cNvSpPr txBox="1"/>
          <p:nvPr/>
        </p:nvSpPr>
        <p:spPr>
          <a:xfrm>
            <a:off x="304800" y="183192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u="sng" dirty="0"/>
              <a:t>Coberturas:</a:t>
            </a:r>
          </a:p>
        </p:txBody>
      </p:sp>
    </p:spTree>
    <p:extLst>
      <p:ext uri="{BB962C8B-B14F-4D97-AF65-F5344CB8AC3E}">
        <p14:creationId xmlns:p14="http://schemas.microsoft.com/office/powerpoint/2010/main" val="4025348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2EE0A00-B2B2-F0ED-37FB-C3847D9E3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993" y="1719427"/>
            <a:ext cx="8621328" cy="4248743"/>
          </a:xfrm>
          <a:prstGeom prst="rect">
            <a:avLst/>
          </a:prstGeom>
        </p:spPr>
      </p:pic>
      <p:pic>
        <p:nvPicPr>
          <p:cNvPr id="1030" name="Picture 6" descr="CodiGo - Tecsup">
            <a:extLst>
              <a:ext uri="{FF2B5EF4-FFF2-40B4-BE49-F238E27FC236}">
                <a16:creationId xmlns:a16="http://schemas.microsoft.com/office/drawing/2014/main" id="{8539781B-9127-1D19-72D4-33C11C837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7" b="29229"/>
          <a:stretch/>
        </p:blipFill>
        <p:spPr bwMode="auto">
          <a:xfrm>
            <a:off x="8571456" y="0"/>
            <a:ext cx="3362636" cy="12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ADD301E-CCD8-5CFE-98F0-0972603D9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370277" cy="151227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913458A-02E5-0DB1-9A93-1172C901D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429000"/>
            <a:ext cx="7158641" cy="223956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6E397D8-B577-BF8F-6969-0E75BDDCB379}"/>
              </a:ext>
            </a:extLst>
          </p:cNvPr>
          <p:cNvSpPr txBox="1"/>
          <p:nvPr/>
        </p:nvSpPr>
        <p:spPr>
          <a:xfrm>
            <a:off x="304800" y="183192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u="sng" dirty="0"/>
              <a:t>Coberturas:</a:t>
            </a:r>
          </a:p>
        </p:txBody>
      </p:sp>
    </p:spTree>
    <p:extLst>
      <p:ext uri="{BB962C8B-B14F-4D97-AF65-F5344CB8AC3E}">
        <p14:creationId xmlns:p14="http://schemas.microsoft.com/office/powerpoint/2010/main" val="2216971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odiGo - Tecsup">
            <a:extLst>
              <a:ext uri="{FF2B5EF4-FFF2-40B4-BE49-F238E27FC236}">
                <a16:creationId xmlns:a16="http://schemas.microsoft.com/office/drawing/2014/main" id="{8539781B-9127-1D19-72D4-33C11C837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7" b="29229"/>
          <a:stretch/>
        </p:blipFill>
        <p:spPr bwMode="auto">
          <a:xfrm>
            <a:off x="8571456" y="0"/>
            <a:ext cx="3362636" cy="12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ADD301E-CCD8-5CFE-98F0-0972603D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70277" cy="151227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D38FE9C-9997-79CB-DCD1-8848D6448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381" y="1950259"/>
            <a:ext cx="8061598" cy="399141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6DB06C1-727E-23B3-425C-781BE2001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1" y="3527763"/>
            <a:ext cx="7747669" cy="249203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5EC4838-3E1A-CA16-B864-087F64BE57FE}"/>
              </a:ext>
            </a:extLst>
          </p:cNvPr>
          <p:cNvSpPr txBox="1"/>
          <p:nvPr/>
        </p:nvSpPr>
        <p:spPr>
          <a:xfrm>
            <a:off x="304800" y="183192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u="sng" dirty="0"/>
              <a:t>Coberturas:</a:t>
            </a:r>
          </a:p>
        </p:txBody>
      </p:sp>
    </p:spTree>
    <p:extLst>
      <p:ext uri="{BB962C8B-B14F-4D97-AF65-F5344CB8AC3E}">
        <p14:creationId xmlns:p14="http://schemas.microsoft.com/office/powerpoint/2010/main" val="1785740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odiGo - Tecsup">
            <a:extLst>
              <a:ext uri="{FF2B5EF4-FFF2-40B4-BE49-F238E27FC236}">
                <a16:creationId xmlns:a16="http://schemas.microsoft.com/office/drawing/2014/main" id="{8539781B-9127-1D19-72D4-33C11C837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7" b="29229"/>
          <a:stretch/>
        </p:blipFill>
        <p:spPr bwMode="auto">
          <a:xfrm>
            <a:off x="8571456" y="0"/>
            <a:ext cx="3362636" cy="12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ADD301E-CCD8-5CFE-98F0-0972603D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70277" cy="151227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812DAAF-BCA0-57A7-940C-B3FE4ACCD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625" y="1719427"/>
            <a:ext cx="8039100" cy="446410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A0F5DE7-FFCB-8E84-DE99-BC48EED1C07C}"/>
              </a:ext>
            </a:extLst>
          </p:cNvPr>
          <p:cNvSpPr txBox="1"/>
          <p:nvPr/>
        </p:nvSpPr>
        <p:spPr>
          <a:xfrm>
            <a:off x="304800" y="183192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u="sng" dirty="0"/>
              <a:t>Coberturas:</a:t>
            </a:r>
          </a:p>
        </p:txBody>
      </p:sp>
    </p:spTree>
    <p:extLst>
      <p:ext uri="{BB962C8B-B14F-4D97-AF65-F5344CB8AC3E}">
        <p14:creationId xmlns:p14="http://schemas.microsoft.com/office/powerpoint/2010/main" val="2779538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odiGo - Tecsup">
            <a:extLst>
              <a:ext uri="{FF2B5EF4-FFF2-40B4-BE49-F238E27FC236}">
                <a16:creationId xmlns:a16="http://schemas.microsoft.com/office/drawing/2014/main" id="{8539781B-9127-1D19-72D4-33C11C837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7" b="29229"/>
          <a:stretch/>
        </p:blipFill>
        <p:spPr bwMode="auto">
          <a:xfrm>
            <a:off x="8571456" y="0"/>
            <a:ext cx="3362636" cy="12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ADD301E-CCD8-5CFE-98F0-0972603D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70277" cy="151227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B7D7454-FA66-F126-F38C-49A115EB6C84}"/>
              </a:ext>
            </a:extLst>
          </p:cNvPr>
          <p:cNvSpPr txBox="1"/>
          <p:nvPr/>
        </p:nvSpPr>
        <p:spPr>
          <a:xfrm>
            <a:off x="363416" y="1793631"/>
            <a:ext cx="20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u="sng" dirty="0"/>
              <a:t>Diagrama de flujo:</a:t>
            </a:r>
            <a:endParaRPr lang="es-PE" b="1" u="sng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5E976B1-2DD1-7C06-F17A-714AB8F4F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9" y="2265625"/>
            <a:ext cx="2867567" cy="431119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4F75A89-0CD3-A9B2-3BFF-8335E8AF3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1747" y="2265624"/>
            <a:ext cx="2954253" cy="431119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CF19CBF-7F3C-C97E-C3E0-A8FBA1D102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199" r="8376"/>
          <a:stretch/>
        </p:blipFill>
        <p:spPr>
          <a:xfrm>
            <a:off x="6096000" y="2171314"/>
            <a:ext cx="2145632" cy="449981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0F50892-9B0A-91D5-0E37-C45180D2FA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99" t="5242" r="2617" b="4067"/>
          <a:stretch/>
        </p:blipFill>
        <p:spPr>
          <a:xfrm>
            <a:off x="8324672" y="2317921"/>
            <a:ext cx="3797007" cy="420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3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odiGo - Tecsup">
            <a:extLst>
              <a:ext uri="{FF2B5EF4-FFF2-40B4-BE49-F238E27FC236}">
                <a16:creationId xmlns:a16="http://schemas.microsoft.com/office/drawing/2014/main" id="{8539781B-9127-1D19-72D4-33C11C837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7" b="29229"/>
          <a:stretch/>
        </p:blipFill>
        <p:spPr bwMode="auto">
          <a:xfrm>
            <a:off x="8571456" y="0"/>
            <a:ext cx="3362636" cy="12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ADD301E-CCD8-5CFE-98F0-0972603D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70277" cy="151227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B7D7454-FA66-F126-F38C-49A115EB6C84}"/>
              </a:ext>
            </a:extLst>
          </p:cNvPr>
          <p:cNvSpPr txBox="1"/>
          <p:nvPr/>
        </p:nvSpPr>
        <p:spPr>
          <a:xfrm>
            <a:off x="304800" y="1831924"/>
            <a:ext cx="5334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u="sng" dirty="0"/>
              <a:t>Definición de la arquitectura del </a:t>
            </a:r>
            <a:r>
              <a:rPr lang="es-MX" b="1" u="sng" dirty="0" err="1"/>
              <a:t>Backend</a:t>
            </a:r>
            <a:r>
              <a:rPr lang="es-MX" b="1" u="sng" dirty="0"/>
              <a:t>:</a:t>
            </a:r>
          </a:p>
          <a:p>
            <a:endParaRPr lang="es-MX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1600" b="1" dirty="0"/>
              <a:t>API GW: </a:t>
            </a:r>
            <a:r>
              <a:rPr lang="es-MX" sz="1400" dirty="0"/>
              <a:t>Controla el acceso a los microservicios.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MX" sz="14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1600" b="1" dirty="0" err="1"/>
              <a:t>Configuration</a:t>
            </a:r>
            <a:r>
              <a:rPr lang="es-MX" sz="1600" b="1" dirty="0"/>
              <a:t> Server: </a:t>
            </a:r>
            <a:r>
              <a:rPr lang="es-MX" sz="1400" dirty="0"/>
              <a:t>Proporciona los archivos de configuración a las </a:t>
            </a:r>
            <a:r>
              <a:rPr lang="es-MX" sz="1400" dirty="0" err="1"/>
              <a:t>APIs</a:t>
            </a:r>
            <a:r>
              <a:rPr lang="es-MX" sz="1400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MX" sz="14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1600" b="1" dirty="0"/>
              <a:t>Discovery Server: </a:t>
            </a:r>
            <a:r>
              <a:rPr lang="es-MX" sz="1400" dirty="0"/>
              <a:t>Centraliza el registro de los recursos del </a:t>
            </a:r>
            <a:r>
              <a:rPr lang="es-MX" sz="1400" dirty="0" err="1"/>
              <a:t>backend</a:t>
            </a:r>
            <a:r>
              <a:rPr lang="es-MX" sz="1400" dirty="0"/>
              <a:t> y supervisa el estado de salud.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MX" sz="14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1600" b="1" dirty="0" err="1"/>
              <a:t>Vault</a:t>
            </a:r>
            <a:r>
              <a:rPr lang="es-MX" sz="1600" b="1" dirty="0"/>
              <a:t> </a:t>
            </a:r>
            <a:r>
              <a:rPr lang="es-MX" sz="1600" b="1" dirty="0" err="1"/>
              <a:t>Secret</a:t>
            </a:r>
            <a:r>
              <a:rPr lang="es-MX" sz="1600" b="1" dirty="0"/>
              <a:t>:</a:t>
            </a:r>
            <a:r>
              <a:rPr lang="es-MX" sz="1600" dirty="0"/>
              <a:t> </a:t>
            </a:r>
            <a:r>
              <a:rPr lang="es-MX" sz="1400" dirty="0"/>
              <a:t>Proporciona a los microservicios, los accesos a las bases de datos, </a:t>
            </a:r>
            <a:r>
              <a:rPr lang="es-MX" sz="1400" dirty="0" err="1"/>
              <a:t>redis</a:t>
            </a:r>
            <a:r>
              <a:rPr lang="es-MX" sz="1400" dirty="0"/>
              <a:t>, </a:t>
            </a:r>
            <a:r>
              <a:rPr lang="es-MX" sz="1400" dirty="0" err="1"/>
              <a:t>URLs</a:t>
            </a:r>
            <a:r>
              <a:rPr lang="es-MX" sz="1400" dirty="0"/>
              <a:t>, configuración de correo y token para el consumo de las </a:t>
            </a:r>
            <a:r>
              <a:rPr lang="es-MX" sz="1400" dirty="0" err="1"/>
              <a:t>APIs</a:t>
            </a:r>
            <a:r>
              <a:rPr lang="es-MX" sz="1400" dirty="0"/>
              <a:t> externas.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MX" sz="14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1600" b="1" dirty="0" err="1"/>
              <a:t>Sercutiry</a:t>
            </a:r>
            <a:r>
              <a:rPr lang="es-MX" sz="1600" b="1" dirty="0"/>
              <a:t> </a:t>
            </a:r>
            <a:r>
              <a:rPr lang="es-MX" sz="1600" b="1" dirty="0" err="1"/>
              <a:t>Service</a:t>
            </a:r>
            <a:r>
              <a:rPr lang="es-MX" sz="1600" b="1" dirty="0"/>
              <a:t>:  </a:t>
            </a:r>
            <a:r>
              <a:rPr lang="es-MX" sz="1400" dirty="0"/>
              <a:t>Consumido para el registro de los usuarios del sistema, así como la restauración de contraseña. Proporciona a los microservicios los roles para las validaciones de acceso a los </a:t>
            </a:r>
            <a:r>
              <a:rPr lang="es-MX" sz="1400" dirty="0" err="1"/>
              <a:t>endpoints</a:t>
            </a:r>
            <a:r>
              <a:rPr lang="es-MX" sz="1400" dirty="0"/>
              <a:t>.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43B467-A9EF-AF70-8AE8-6C78B3A76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439" y="1512277"/>
            <a:ext cx="5015699" cy="51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2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odiGo - Tecsup">
            <a:extLst>
              <a:ext uri="{FF2B5EF4-FFF2-40B4-BE49-F238E27FC236}">
                <a16:creationId xmlns:a16="http://schemas.microsoft.com/office/drawing/2014/main" id="{8539781B-9127-1D19-72D4-33C11C837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7" b="29229"/>
          <a:stretch/>
        </p:blipFill>
        <p:spPr bwMode="auto">
          <a:xfrm>
            <a:off x="8571456" y="0"/>
            <a:ext cx="3362636" cy="12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ADD301E-CCD8-5CFE-98F0-0972603D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70277" cy="151227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B7D7454-FA66-F126-F38C-49A115EB6C84}"/>
              </a:ext>
            </a:extLst>
          </p:cNvPr>
          <p:cNvSpPr txBox="1"/>
          <p:nvPr/>
        </p:nvSpPr>
        <p:spPr>
          <a:xfrm>
            <a:off x="304800" y="1831924"/>
            <a:ext cx="5334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u="sng" dirty="0"/>
              <a:t>Definición de la arquitectura del </a:t>
            </a:r>
            <a:r>
              <a:rPr lang="es-MX" b="1" u="sng" dirty="0" err="1"/>
              <a:t>Backend</a:t>
            </a:r>
            <a:r>
              <a:rPr lang="es-MX" b="1" u="sng" dirty="0"/>
              <a:t>:</a:t>
            </a:r>
          </a:p>
          <a:p>
            <a:endParaRPr lang="es-MX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b="1" dirty="0" err="1"/>
              <a:t>ExternalAPI</a:t>
            </a:r>
            <a:r>
              <a:rPr lang="es-MX" sz="1600" b="1" dirty="0"/>
              <a:t> </a:t>
            </a:r>
            <a:r>
              <a:rPr lang="es-MX" sz="1600" b="1" dirty="0" err="1"/>
              <a:t>Service</a:t>
            </a:r>
            <a:r>
              <a:rPr lang="es-MX" sz="1600" b="1" dirty="0"/>
              <a:t>: </a:t>
            </a:r>
            <a:r>
              <a:rPr lang="es-MX" sz="1400" dirty="0"/>
              <a:t>A través de este servicio, los microservicios internos consultarán a las </a:t>
            </a:r>
            <a:r>
              <a:rPr lang="es-MX" sz="1400" dirty="0" err="1"/>
              <a:t>APIs</a:t>
            </a:r>
            <a:r>
              <a:rPr lang="es-MX" sz="1400" dirty="0"/>
              <a:t> externas. Esta API solicitará al </a:t>
            </a:r>
            <a:r>
              <a:rPr lang="es-MX" sz="1400" dirty="0" err="1"/>
              <a:t>vault</a:t>
            </a:r>
            <a:r>
              <a:rPr lang="es-MX" sz="1400" dirty="0"/>
              <a:t> los token para el consumo de las </a:t>
            </a:r>
            <a:r>
              <a:rPr lang="es-MX" sz="1400" dirty="0" err="1"/>
              <a:t>APIs</a:t>
            </a:r>
            <a:r>
              <a:rPr lang="es-MX" sz="1400" dirty="0"/>
              <a:t> externas.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b="1" dirty="0"/>
              <a:t>Registro </a:t>
            </a:r>
            <a:r>
              <a:rPr lang="es-MX" sz="1600" b="1" dirty="0" err="1"/>
              <a:t>Service</a:t>
            </a:r>
            <a:r>
              <a:rPr lang="es-MX" sz="1600" b="1" dirty="0"/>
              <a:t>: </a:t>
            </a:r>
            <a:r>
              <a:rPr lang="es-MX" sz="1400" dirty="0"/>
              <a:t>Microservicio para el registro de especialidades médicas, tipos de análisis, doctores y pacientes.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b="1" dirty="0"/>
              <a:t>Medicina </a:t>
            </a:r>
            <a:r>
              <a:rPr lang="es-MX" sz="1600" b="1" dirty="0" err="1"/>
              <a:t>Service</a:t>
            </a:r>
            <a:r>
              <a:rPr lang="es-MX" sz="1600" b="1" dirty="0"/>
              <a:t>: </a:t>
            </a:r>
            <a:r>
              <a:rPr lang="es-MX" sz="1400" dirty="0"/>
              <a:t>Microservicio para el registro y gestión de las consulta médicas.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MX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b="1" dirty="0"/>
              <a:t>Laboratorio </a:t>
            </a:r>
            <a:r>
              <a:rPr lang="es-MX" sz="1600" b="1" dirty="0" err="1"/>
              <a:t>Service</a:t>
            </a:r>
            <a:r>
              <a:rPr lang="es-MX" sz="1600" b="1" dirty="0"/>
              <a:t>: </a:t>
            </a:r>
            <a:r>
              <a:rPr lang="es-MX" sz="1400" dirty="0"/>
              <a:t>Microservicio para la gestión de los análisis clínicos. 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A01B5F0-E992-0D6C-31BD-E76D8FBAB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439" y="1512277"/>
            <a:ext cx="5015699" cy="51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1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odiGo - Tecsup">
            <a:extLst>
              <a:ext uri="{FF2B5EF4-FFF2-40B4-BE49-F238E27FC236}">
                <a16:creationId xmlns:a16="http://schemas.microsoft.com/office/drawing/2014/main" id="{8539781B-9127-1D19-72D4-33C11C837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7" b="29229"/>
          <a:stretch/>
        </p:blipFill>
        <p:spPr bwMode="auto">
          <a:xfrm>
            <a:off x="8571456" y="0"/>
            <a:ext cx="3362636" cy="12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ADD301E-CCD8-5CFE-98F0-0972603D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70277" cy="151227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9060467-14EE-7C44-93E7-67EEDD023D79}"/>
              </a:ext>
            </a:extLst>
          </p:cNvPr>
          <p:cNvSpPr txBox="1"/>
          <p:nvPr/>
        </p:nvSpPr>
        <p:spPr>
          <a:xfrm>
            <a:off x="304799" y="1831924"/>
            <a:ext cx="3294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u="sng" dirty="0"/>
              <a:t>Repositorio de imágenes Docker.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A3F0F6C-51A9-887B-C404-3B9800476A86}"/>
              </a:ext>
            </a:extLst>
          </p:cNvPr>
          <p:cNvSpPr txBox="1"/>
          <p:nvPr/>
        </p:nvSpPr>
        <p:spPr>
          <a:xfrm>
            <a:off x="5076094" y="1726914"/>
            <a:ext cx="6811107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500" b="1" dirty="0"/>
              <a:t>Complemento: </a:t>
            </a:r>
            <a:r>
              <a:rPr lang="es-MX" sz="1500" dirty="0"/>
              <a:t>No es </a:t>
            </a:r>
            <a:r>
              <a:rPr lang="es-MX" sz="1500" dirty="0" err="1"/>
              <a:t>core</a:t>
            </a:r>
            <a:r>
              <a:rPr lang="es-MX" sz="1500" dirty="0"/>
              <a:t> del proyecto, utilizado para simular una aseguradora.</a:t>
            </a:r>
          </a:p>
          <a:p>
            <a:endParaRPr lang="es-MX" sz="1400" dirty="0"/>
          </a:p>
          <a:p>
            <a:r>
              <a:rPr lang="es-MX" sz="1400" dirty="0"/>
              <a:t>	</a:t>
            </a:r>
            <a:r>
              <a:rPr lang="es-PE" sz="13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mmoralesca82/ms-</a:t>
            </a:r>
            <a:r>
              <a:rPr lang="es-PE" sz="13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hinsurance</a:t>
            </a:r>
            <a:r>
              <a:rPr lang="es-PE" sz="13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-</a:t>
            </a:r>
            <a:r>
              <a:rPr lang="es-PE" sz="13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azure-backend</a:t>
            </a:r>
            <a:endParaRPr lang="es-PE" sz="13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endParaRPr lang="es-PE" sz="1400" dirty="0">
              <a:solidFill>
                <a:srgbClr val="000000"/>
              </a:solidFill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es-PE" sz="1500" b="1" dirty="0"/>
              <a:t>De Arquitectura:</a:t>
            </a:r>
          </a:p>
          <a:p>
            <a:endParaRPr lang="es-PE" sz="1400" dirty="0">
              <a:solidFill>
                <a:srgbClr val="000000"/>
              </a:solidFill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es-PE" sz="1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	</a:t>
            </a:r>
            <a:r>
              <a:rPr lang="es-PE" sz="13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mmoralesca82/api-</a:t>
            </a:r>
            <a:r>
              <a:rPr lang="es-PE" sz="13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gateway</a:t>
            </a:r>
            <a:r>
              <a:rPr lang="es-PE" sz="13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-</a:t>
            </a:r>
            <a:r>
              <a:rPr lang="es-PE" sz="13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azure-backend</a:t>
            </a:r>
            <a:endParaRPr lang="es-PE" sz="13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endParaRPr lang="es-PE" sz="13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es-PE" sz="1300" dirty="0">
                <a:solidFill>
                  <a:srgbClr val="000000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	</a:t>
            </a:r>
            <a:r>
              <a:rPr lang="es-PE" sz="13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mmoralesca82/</a:t>
            </a:r>
            <a:r>
              <a:rPr lang="es-PE" sz="13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config</a:t>
            </a:r>
            <a:r>
              <a:rPr lang="es-PE" sz="13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-server-</a:t>
            </a:r>
            <a:r>
              <a:rPr lang="es-PE" sz="13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azure</a:t>
            </a:r>
            <a:r>
              <a:rPr lang="es-PE" sz="13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-</a:t>
            </a:r>
            <a:r>
              <a:rPr lang="es-PE" sz="13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backend</a:t>
            </a:r>
            <a:endParaRPr lang="es-PE" sz="13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endParaRPr lang="es-PE" sz="13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es-PE" sz="1300" dirty="0">
                <a:solidFill>
                  <a:srgbClr val="000000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	</a:t>
            </a:r>
            <a:r>
              <a:rPr lang="es-PE" sz="13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mmoralesca82/</a:t>
            </a:r>
            <a:r>
              <a:rPr lang="es-PE" sz="13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discovery</a:t>
            </a:r>
            <a:r>
              <a:rPr lang="es-PE" sz="13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-server-</a:t>
            </a:r>
            <a:r>
              <a:rPr lang="es-PE" sz="13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azure</a:t>
            </a:r>
            <a:r>
              <a:rPr lang="es-PE" sz="13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-</a:t>
            </a:r>
            <a:r>
              <a:rPr lang="es-PE" sz="13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backend</a:t>
            </a:r>
            <a:endParaRPr lang="es-PE" sz="13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endParaRPr lang="es-PE" sz="1400" dirty="0">
              <a:solidFill>
                <a:srgbClr val="000000"/>
              </a:solidFill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es-PE" sz="1500" b="1" dirty="0"/>
              <a:t>Del Negocio:</a:t>
            </a:r>
          </a:p>
          <a:p>
            <a:endParaRPr lang="es-PE" sz="14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algn="l" latinLnBrk="1"/>
            <a:r>
              <a:rPr lang="es-PE" sz="1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	</a:t>
            </a:r>
            <a:r>
              <a:rPr lang="es-PE" sz="13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mmoralesca82/ms-</a:t>
            </a:r>
            <a:r>
              <a:rPr lang="es-PE" sz="13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security</a:t>
            </a:r>
            <a:r>
              <a:rPr lang="es-PE" sz="13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-</a:t>
            </a:r>
            <a:r>
              <a:rPr lang="es-PE" sz="13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azure-backend</a:t>
            </a:r>
            <a:endParaRPr lang="es-PE" sz="13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algn="l" latinLnBrk="1"/>
            <a:endParaRPr lang="es-PE" sz="1300" dirty="0">
              <a:solidFill>
                <a:srgbClr val="000000"/>
              </a:solidFill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latinLnBrk="1"/>
            <a:r>
              <a:rPr lang="es-PE" sz="13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	mmoralesca82/ms-</a:t>
            </a:r>
            <a:r>
              <a:rPr lang="es-PE" sz="13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externalapi</a:t>
            </a:r>
            <a:r>
              <a:rPr lang="es-PE" sz="13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-</a:t>
            </a:r>
            <a:r>
              <a:rPr lang="es-PE" sz="13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azure-backend</a:t>
            </a:r>
            <a:endParaRPr lang="es-PE" sz="13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latinLnBrk="1"/>
            <a:endParaRPr lang="es-PE" sz="1300" dirty="0">
              <a:solidFill>
                <a:srgbClr val="000000"/>
              </a:solidFill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latinLnBrk="1"/>
            <a:r>
              <a:rPr lang="es-PE" sz="13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	mmoralesca82/ms-registro-</a:t>
            </a:r>
            <a:r>
              <a:rPr lang="es-PE" sz="13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azure</a:t>
            </a:r>
            <a:r>
              <a:rPr lang="es-PE" sz="13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-</a:t>
            </a:r>
            <a:r>
              <a:rPr lang="es-PE" sz="13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backend</a:t>
            </a:r>
            <a:endParaRPr lang="es-PE" sz="13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latinLnBrk="1"/>
            <a:endParaRPr lang="es-PE" sz="13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latinLnBrk="1"/>
            <a:r>
              <a:rPr lang="es-PE" sz="1300" dirty="0">
                <a:solidFill>
                  <a:srgbClr val="000000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	</a:t>
            </a:r>
            <a:r>
              <a:rPr lang="es-PE" sz="13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mmoralesca82/ms-medicina-</a:t>
            </a:r>
            <a:r>
              <a:rPr lang="es-PE" sz="13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azure</a:t>
            </a:r>
            <a:r>
              <a:rPr lang="es-PE" sz="13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-</a:t>
            </a:r>
            <a:r>
              <a:rPr lang="es-PE" sz="13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backend</a:t>
            </a:r>
            <a:endParaRPr lang="es-PE" sz="13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latinLnBrk="1"/>
            <a:endParaRPr lang="es-PE" sz="1300" dirty="0">
              <a:solidFill>
                <a:srgbClr val="000000"/>
              </a:solidFill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latinLnBrk="1"/>
            <a:r>
              <a:rPr lang="es-PE" sz="13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	mmoralesca82/ms-laboratorio-</a:t>
            </a:r>
            <a:r>
              <a:rPr lang="es-PE" sz="13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azure</a:t>
            </a:r>
            <a:r>
              <a:rPr lang="es-PE" sz="13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-</a:t>
            </a:r>
            <a:r>
              <a:rPr lang="es-PE" sz="13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backend</a:t>
            </a:r>
            <a:endParaRPr lang="es-PE" sz="1300" dirty="0">
              <a:solidFill>
                <a:srgbClr val="000000"/>
              </a:solidFill>
              <a:highlight>
                <a:srgbClr val="FFFFFF"/>
              </a:highlight>
              <a:latin typeface="Roboto" panose="020000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73A5B6-65DD-5138-C1BD-D5FF6D41D5A3}"/>
              </a:ext>
            </a:extLst>
          </p:cNvPr>
          <p:cNvSpPr txBox="1"/>
          <p:nvPr/>
        </p:nvSpPr>
        <p:spPr>
          <a:xfrm>
            <a:off x="304799" y="4219904"/>
            <a:ext cx="4337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dirty="0">
                <a:hlinkClick r:id="rId4"/>
              </a:rPr>
              <a:t>https://hub.docker.com/search?q=mmoralesca82</a:t>
            </a:r>
            <a:endParaRPr lang="es-PE" sz="1600" dirty="0"/>
          </a:p>
        </p:txBody>
      </p:sp>
      <p:pic>
        <p:nvPicPr>
          <p:cNvPr id="6" name="Picture 6" descr="Docker Hub - The world's leading container content library and ecosystem">
            <a:extLst>
              <a:ext uri="{FF2B5EF4-FFF2-40B4-BE49-F238E27FC236}">
                <a16:creationId xmlns:a16="http://schemas.microsoft.com/office/drawing/2014/main" id="{402E8EEF-0C33-0925-0A3F-73734A4F0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42" y="2803646"/>
            <a:ext cx="2084511" cy="12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122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odiGo - Tecsup">
            <a:extLst>
              <a:ext uri="{FF2B5EF4-FFF2-40B4-BE49-F238E27FC236}">
                <a16:creationId xmlns:a16="http://schemas.microsoft.com/office/drawing/2014/main" id="{8539781B-9127-1D19-72D4-33C11C837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7" b="29229"/>
          <a:stretch/>
        </p:blipFill>
        <p:spPr bwMode="auto">
          <a:xfrm>
            <a:off x="8571456" y="0"/>
            <a:ext cx="3362636" cy="12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ADD301E-CCD8-5CFE-98F0-0972603D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70277" cy="151227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9060467-14EE-7C44-93E7-67EEDD023D79}"/>
              </a:ext>
            </a:extLst>
          </p:cNvPr>
          <p:cNvSpPr txBox="1"/>
          <p:nvPr/>
        </p:nvSpPr>
        <p:spPr>
          <a:xfrm>
            <a:off x="304800" y="183192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u="sng" dirty="0"/>
              <a:t>Arquitectura Cloud</a:t>
            </a:r>
          </a:p>
        </p:txBody>
      </p:sp>
      <p:pic>
        <p:nvPicPr>
          <p:cNvPr id="1026" name="Picture 2" descr="Conozca Microsoft Azure - Leef">
            <a:extLst>
              <a:ext uri="{FF2B5EF4-FFF2-40B4-BE49-F238E27FC236}">
                <a16:creationId xmlns:a16="http://schemas.microsoft.com/office/drawing/2014/main" id="{118E6FAD-0FE8-CF41-8900-21BE8EB89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02" y="3429000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FA4243B-E984-4F3A-3097-A980EFFB74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1" t="6666" r="11188" b="4444"/>
          <a:stretch/>
        </p:blipFill>
        <p:spPr>
          <a:xfrm>
            <a:off x="4315979" y="1512277"/>
            <a:ext cx="6593321" cy="522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71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odiGo - Tecsup">
            <a:extLst>
              <a:ext uri="{FF2B5EF4-FFF2-40B4-BE49-F238E27FC236}">
                <a16:creationId xmlns:a16="http://schemas.microsoft.com/office/drawing/2014/main" id="{8539781B-9127-1D19-72D4-33C11C837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7" b="29229"/>
          <a:stretch/>
        </p:blipFill>
        <p:spPr bwMode="auto">
          <a:xfrm>
            <a:off x="8571456" y="0"/>
            <a:ext cx="3362636" cy="12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ADD301E-CCD8-5CFE-98F0-0972603D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70277" cy="151227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9060467-14EE-7C44-93E7-67EEDD023D79}"/>
              </a:ext>
            </a:extLst>
          </p:cNvPr>
          <p:cNvSpPr txBox="1"/>
          <p:nvPr/>
        </p:nvSpPr>
        <p:spPr>
          <a:xfrm>
            <a:off x="304800" y="1831924"/>
            <a:ext cx="570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u="sng" dirty="0"/>
              <a:t>Arquitectura Cloud:</a:t>
            </a:r>
            <a:r>
              <a:rPr lang="es-MX" dirty="0"/>
              <a:t> Conectividad entre recursos</a:t>
            </a:r>
            <a:endParaRPr lang="es-MX" b="1" u="sng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D233A7F-780E-B1C7-1BC6-96E641D40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68" y="2473823"/>
            <a:ext cx="11815864" cy="4227349"/>
          </a:xfrm>
          <a:prstGeom prst="rect">
            <a:avLst/>
          </a:prstGeom>
        </p:spPr>
      </p:pic>
      <p:pic>
        <p:nvPicPr>
          <p:cNvPr id="1026" name="Picture 2" descr="Conozca Microsoft Azure - Leef">
            <a:extLst>
              <a:ext uri="{FF2B5EF4-FFF2-40B4-BE49-F238E27FC236}">
                <a16:creationId xmlns:a16="http://schemas.microsoft.com/office/drawing/2014/main" id="{118E6FAD-0FE8-CF41-8900-21BE8EB89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511" y="1559357"/>
            <a:ext cx="1374198" cy="91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98E6006-510B-6FC8-09CD-F733F1431D45}"/>
              </a:ext>
            </a:extLst>
          </p:cNvPr>
          <p:cNvSpPr txBox="1"/>
          <p:nvPr/>
        </p:nvSpPr>
        <p:spPr>
          <a:xfrm>
            <a:off x="8623233" y="2135269"/>
            <a:ext cx="2743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Reglas de FW para el servidor.</a:t>
            </a:r>
            <a:endParaRPr lang="es-PE" sz="1600" dirty="0"/>
          </a:p>
        </p:txBody>
      </p:sp>
    </p:spTree>
    <p:extLst>
      <p:ext uri="{BB962C8B-B14F-4D97-AF65-F5344CB8AC3E}">
        <p14:creationId xmlns:p14="http://schemas.microsoft.com/office/powerpoint/2010/main" val="961871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odiGo - Tecsup">
            <a:extLst>
              <a:ext uri="{FF2B5EF4-FFF2-40B4-BE49-F238E27FC236}">
                <a16:creationId xmlns:a16="http://schemas.microsoft.com/office/drawing/2014/main" id="{8539781B-9127-1D19-72D4-33C11C837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7" b="29229"/>
          <a:stretch/>
        </p:blipFill>
        <p:spPr bwMode="auto">
          <a:xfrm>
            <a:off x="8571456" y="0"/>
            <a:ext cx="3362636" cy="12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ADD301E-CCD8-5CFE-98F0-0972603D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70277" cy="151227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9060467-14EE-7C44-93E7-67EEDD023D79}"/>
              </a:ext>
            </a:extLst>
          </p:cNvPr>
          <p:cNvSpPr txBox="1"/>
          <p:nvPr/>
        </p:nvSpPr>
        <p:spPr>
          <a:xfrm>
            <a:off x="304800" y="1831924"/>
            <a:ext cx="570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u="sng" dirty="0"/>
              <a:t>Arquitectura Cloud:</a:t>
            </a:r>
            <a:r>
              <a:rPr lang="es-MX" dirty="0"/>
              <a:t> Conectividad entre recursos</a:t>
            </a:r>
            <a:endParaRPr lang="es-MX" b="1" u="sng" dirty="0"/>
          </a:p>
        </p:txBody>
      </p:sp>
      <p:pic>
        <p:nvPicPr>
          <p:cNvPr id="1026" name="Picture 2" descr="Conozca Microsoft Azure - Leef">
            <a:extLst>
              <a:ext uri="{FF2B5EF4-FFF2-40B4-BE49-F238E27FC236}">
                <a16:creationId xmlns:a16="http://schemas.microsoft.com/office/drawing/2014/main" id="{118E6FAD-0FE8-CF41-8900-21BE8EB89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511" y="1559357"/>
            <a:ext cx="1374198" cy="91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04FDCD8-9FFF-52F7-184B-5EC893144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30" y="2915410"/>
            <a:ext cx="11316269" cy="315397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87F7BE2-EB30-4D1C-298F-F3DEFA1E9AF3}"/>
              </a:ext>
            </a:extLst>
          </p:cNvPr>
          <p:cNvSpPr txBox="1"/>
          <p:nvPr/>
        </p:nvSpPr>
        <p:spPr>
          <a:xfrm>
            <a:off x="4407878" y="2892652"/>
            <a:ext cx="7033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Configuración de la relación de confianza entre la entidad “servidor” y el </a:t>
            </a:r>
            <a:r>
              <a:rPr lang="es-MX" sz="1600" dirty="0" err="1"/>
              <a:t>key</a:t>
            </a:r>
            <a:r>
              <a:rPr lang="es-MX" sz="1600" dirty="0"/>
              <a:t> </a:t>
            </a:r>
            <a:r>
              <a:rPr lang="es-MX" sz="1600" dirty="0" err="1"/>
              <a:t>vault</a:t>
            </a:r>
            <a:r>
              <a:rPr lang="es-MX" sz="1600" dirty="0"/>
              <a:t> para el acceso a los secretos desde las </a:t>
            </a:r>
            <a:r>
              <a:rPr lang="es-MX" sz="1600" dirty="0" err="1"/>
              <a:t>APIs</a:t>
            </a:r>
            <a:r>
              <a:rPr lang="es-MX" sz="1600" dirty="0"/>
              <a:t> instanciadas en el servidor.</a:t>
            </a:r>
            <a:endParaRPr lang="es-PE" sz="1600" dirty="0"/>
          </a:p>
        </p:txBody>
      </p:sp>
    </p:spTree>
    <p:extLst>
      <p:ext uri="{BB962C8B-B14F-4D97-AF65-F5344CB8AC3E}">
        <p14:creationId xmlns:p14="http://schemas.microsoft.com/office/powerpoint/2010/main" val="14519436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</TotalTime>
  <Words>757</Words>
  <Application>Microsoft Office PowerPoint</Application>
  <PresentationFormat>Panorámica</PresentationFormat>
  <Paragraphs>145</Paragraphs>
  <Slides>26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3</vt:i4>
      </vt:variant>
      <vt:variant>
        <vt:lpstr>Títulos de diapositiva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Roboto</vt:lpstr>
      <vt:lpstr>Wingdings</vt:lpstr>
      <vt:lpstr>Tema de Office</vt:lpstr>
      <vt:lpstr>Paquete</vt:lpstr>
      <vt:lpstr>Acrobat Document</vt:lpstr>
      <vt:lpstr>Objeto empaquetador del shell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Morales</dc:creator>
  <cp:lastModifiedBy>Manuel Morales</cp:lastModifiedBy>
  <cp:revision>34</cp:revision>
  <dcterms:created xsi:type="dcterms:W3CDTF">2024-03-27T17:28:49Z</dcterms:created>
  <dcterms:modified xsi:type="dcterms:W3CDTF">2024-04-12T16:29:12Z</dcterms:modified>
</cp:coreProperties>
</file>